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94" r:id="rId2"/>
    <p:sldId id="307" r:id="rId3"/>
    <p:sldId id="387" r:id="rId4"/>
    <p:sldId id="309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</p:sldIdLst>
  <p:sldSz cx="11160125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" userDrawn="1">
          <p15:clr>
            <a:srgbClr val="A4A3A4"/>
          </p15:clr>
        </p15:guide>
        <p15:guide id="2" pos="4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8B72"/>
    <a:srgbClr val="B1E4D7"/>
    <a:srgbClr val="5B9BD5"/>
    <a:srgbClr val="E6E6E6"/>
    <a:srgbClr val="51AB89"/>
    <a:srgbClr val="DCECE8"/>
    <a:srgbClr val="ECA76E"/>
    <a:srgbClr val="FBEBDD"/>
    <a:srgbClr val="0E5153"/>
    <a:srgbClr val="F99B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75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2" y="120"/>
      </p:cViewPr>
      <p:guideLst>
        <p:guide orient="horz" pos="476"/>
        <p:guide pos="4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EED9E-BC5D-4250-A669-E8BD3C60B5DB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143000"/>
            <a:ext cx="4556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F0582-AA1A-4DA2-A3C0-F9298AD94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3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7016" rtl="0" eaLnBrk="1" latinLnBrk="0" hangingPunct="1">
      <a:defRPr sz="1282" kern="1200">
        <a:solidFill>
          <a:schemeClr val="tx1"/>
        </a:solidFill>
        <a:latin typeface="+mn-lt"/>
        <a:ea typeface="+mn-ea"/>
        <a:cs typeface="+mn-cs"/>
      </a:defRPr>
    </a:lvl1pPr>
    <a:lvl2pPr marL="488507" algn="l" defTabSz="977016" rtl="0" eaLnBrk="1" latinLnBrk="0" hangingPunct="1">
      <a:defRPr sz="1282" kern="1200">
        <a:solidFill>
          <a:schemeClr val="tx1"/>
        </a:solidFill>
        <a:latin typeface="+mn-lt"/>
        <a:ea typeface="+mn-ea"/>
        <a:cs typeface="+mn-cs"/>
      </a:defRPr>
    </a:lvl2pPr>
    <a:lvl3pPr marL="977016" algn="l" defTabSz="977016" rtl="0" eaLnBrk="1" latinLnBrk="0" hangingPunct="1">
      <a:defRPr sz="1282" kern="1200">
        <a:solidFill>
          <a:schemeClr val="tx1"/>
        </a:solidFill>
        <a:latin typeface="+mn-lt"/>
        <a:ea typeface="+mn-ea"/>
        <a:cs typeface="+mn-cs"/>
      </a:defRPr>
    </a:lvl3pPr>
    <a:lvl4pPr marL="1465524" algn="l" defTabSz="977016" rtl="0" eaLnBrk="1" latinLnBrk="0" hangingPunct="1">
      <a:defRPr sz="1282" kern="1200">
        <a:solidFill>
          <a:schemeClr val="tx1"/>
        </a:solidFill>
        <a:latin typeface="+mn-lt"/>
        <a:ea typeface="+mn-ea"/>
        <a:cs typeface="+mn-cs"/>
      </a:defRPr>
    </a:lvl4pPr>
    <a:lvl5pPr marL="1954032" algn="l" defTabSz="977016" rtl="0" eaLnBrk="1" latinLnBrk="0" hangingPunct="1">
      <a:defRPr sz="1282" kern="1200">
        <a:solidFill>
          <a:schemeClr val="tx1"/>
        </a:solidFill>
        <a:latin typeface="+mn-lt"/>
        <a:ea typeface="+mn-ea"/>
        <a:cs typeface="+mn-cs"/>
      </a:defRPr>
    </a:lvl5pPr>
    <a:lvl6pPr marL="2442540" algn="l" defTabSz="977016" rtl="0" eaLnBrk="1" latinLnBrk="0" hangingPunct="1">
      <a:defRPr sz="1282" kern="1200">
        <a:solidFill>
          <a:schemeClr val="tx1"/>
        </a:solidFill>
        <a:latin typeface="+mn-lt"/>
        <a:ea typeface="+mn-ea"/>
        <a:cs typeface="+mn-cs"/>
      </a:defRPr>
    </a:lvl6pPr>
    <a:lvl7pPr marL="2931048" algn="l" defTabSz="977016" rtl="0" eaLnBrk="1" latinLnBrk="0" hangingPunct="1">
      <a:defRPr sz="1282" kern="1200">
        <a:solidFill>
          <a:schemeClr val="tx1"/>
        </a:solidFill>
        <a:latin typeface="+mn-lt"/>
        <a:ea typeface="+mn-ea"/>
        <a:cs typeface="+mn-cs"/>
      </a:defRPr>
    </a:lvl7pPr>
    <a:lvl8pPr marL="3419556" algn="l" defTabSz="977016" rtl="0" eaLnBrk="1" latinLnBrk="0" hangingPunct="1">
      <a:defRPr sz="1282" kern="1200">
        <a:solidFill>
          <a:schemeClr val="tx1"/>
        </a:solidFill>
        <a:latin typeface="+mn-lt"/>
        <a:ea typeface="+mn-ea"/>
        <a:cs typeface="+mn-cs"/>
      </a:defRPr>
    </a:lvl8pPr>
    <a:lvl9pPr marL="3908065" algn="l" defTabSz="977016" rtl="0" eaLnBrk="1" latinLnBrk="0" hangingPunct="1">
      <a:defRPr sz="128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010" y="1237197"/>
            <a:ext cx="9486106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016" y="3970580"/>
            <a:ext cx="8370094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5C1E-A9F4-4EFC-A35B-F9A569956DE6}" type="datetimeFigureOut">
              <a:rPr lang="ru-RU" smtClean="0"/>
              <a:t>23.06.2023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AEF8-8670-43C8-945B-8AFFAE2020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6755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5C1E-A9F4-4EFC-A35B-F9A569956DE6}" type="datetimeFigureOut">
              <a:rPr lang="ru-RU" smtClean="0"/>
              <a:t>23.06.2023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AEF8-8670-43C8-945B-8AFFAE2020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4506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6465" y="402483"/>
            <a:ext cx="240640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7259" y="402483"/>
            <a:ext cx="7079704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5C1E-A9F4-4EFC-A35B-F9A569956DE6}" type="datetimeFigureOut">
              <a:rPr lang="ru-RU" smtClean="0"/>
              <a:t>23.06.2023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AEF8-8670-43C8-945B-8AFFAE2020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809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5C1E-A9F4-4EFC-A35B-F9A569956DE6}" type="datetimeFigureOut">
              <a:rPr lang="ru-RU" smtClean="0"/>
              <a:t>23.06.2023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AEF8-8670-43C8-945B-8AFFAE2020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8048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447" y="1884671"/>
            <a:ext cx="9625608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447" y="5059035"/>
            <a:ext cx="9625608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5C1E-A9F4-4EFC-A35B-F9A569956DE6}" type="datetimeFigureOut">
              <a:rPr lang="ru-RU" smtClean="0"/>
              <a:t>23.06.2023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AEF8-8670-43C8-945B-8AFFAE2020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731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7259" y="2012414"/>
            <a:ext cx="4743053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9813" y="2012414"/>
            <a:ext cx="4743053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5C1E-A9F4-4EFC-A35B-F9A569956DE6}" type="datetimeFigureOut">
              <a:rPr lang="ru-RU" smtClean="0"/>
              <a:t>23.06.2023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AEF8-8670-43C8-945B-8AFFAE2020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12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402484"/>
            <a:ext cx="9625608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714" y="1853171"/>
            <a:ext cx="472125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714" y="2761381"/>
            <a:ext cx="4721255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9814" y="1853171"/>
            <a:ext cx="474450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9814" y="2761381"/>
            <a:ext cx="474450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5C1E-A9F4-4EFC-A35B-F9A569956DE6}" type="datetimeFigureOut">
              <a:rPr lang="ru-RU" smtClean="0"/>
              <a:t>23.06.2023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AEF8-8670-43C8-945B-8AFFAE2020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7193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5C1E-A9F4-4EFC-A35B-F9A569956DE6}" type="datetimeFigureOut">
              <a:rPr lang="ru-RU" smtClean="0"/>
              <a:t>23.06.2023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AEF8-8670-43C8-945B-8AFFAE2020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5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5C1E-A9F4-4EFC-A35B-F9A569956DE6}" type="datetimeFigureOut">
              <a:rPr lang="ru-RU" smtClean="0"/>
              <a:t>23.06.2023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AEF8-8670-43C8-945B-8AFFAE2020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66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503978"/>
            <a:ext cx="3599431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4507" y="1088455"/>
            <a:ext cx="5649813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712" y="2267902"/>
            <a:ext cx="3599431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5C1E-A9F4-4EFC-A35B-F9A569956DE6}" type="datetimeFigureOut">
              <a:rPr lang="ru-RU" smtClean="0"/>
              <a:t>23.06.2023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AEF8-8670-43C8-945B-8AFFAE2020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923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503978"/>
            <a:ext cx="3599431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44507" y="1088455"/>
            <a:ext cx="5649813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712" y="2267902"/>
            <a:ext cx="3599431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5C1E-A9F4-4EFC-A35B-F9A569956DE6}" type="datetimeFigureOut">
              <a:rPr lang="ru-RU" smtClean="0"/>
              <a:t>23.06.2023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AEF8-8670-43C8-945B-8AFFAE2020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6761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7259" y="402484"/>
            <a:ext cx="962560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7259" y="2012414"/>
            <a:ext cx="962560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259" y="7006700"/>
            <a:ext cx="251102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E5C1E-A9F4-4EFC-A35B-F9A569956DE6}" type="datetimeFigureOut">
              <a:rPr lang="ru-RU" smtClean="0"/>
              <a:t>23.06.2023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6792" y="7006700"/>
            <a:ext cx="376654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1838" y="7006700"/>
            <a:ext cx="251102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DAEF8-8670-43C8-945B-8AFFAE2020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864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sv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12" Type="http://schemas.openxmlformats.org/officeDocument/2006/relationships/image" Target="../media/image65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svg"/><Relationship Id="rId11" Type="http://schemas.openxmlformats.org/officeDocument/2006/relationships/image" Target="../media/image64.png"/><Relationship Id="rId5" Type="http://schemas.openxmlformats.org/officeDocument/2006/relationships/image" Target="../media/image58.png"/><Relationship Id="rId10" Type="http://schemas.openxmlformats.org/officeDocument/2006/relationships/image" Target="../media/image63.svg"/><Relationship Id="rId4" Type="http://schemas.openxmlformats.org/officeDocument/2006/relationships/image" Target="../media/image57.svg"/><Relationship Id="rId9" Type="http://schemas.openxmlformats.org/officeDocument/2006/relationships/image" Target="../media/image6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svg"/><Relationship Id="rId3" Type="http://schemas.openxmlformats.org/officeDocument/2006/relationships/image" Target="../media/image66.png"/><Relationship Id="rId7" Type="http://schemas.openxmlformats.org/officeDocument/2006/relationships/image" Target="../media/image6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svg"/><Relationship Id="rId5" Type="http://schemas.openxmlformats.org/officeDocument/2006/relationships/image" Target="../media/image64.png"/><Relationship Id="rId4" Type="http://schemas.openxmlformats.org/officeDocument/2006/relationships/image" Target="../media/image67.sv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svg"/><Relationship Id="rId13" Type="http://schemas.openxmlformats.org/officeDocument/2006/relationships/image" Target="../media/image78.png"/><Relationship Id="rId3" Type="http://schemas.openxmlformats.org/officeDocument/2006/relationships/image" Target="../media/image48.png"/><Relationship Id="rId7" Type="http://schemas.openxmlformats.org/officeDocument/2006/relationships/image" Target="../media/image72.png"/><Relationship Id="rId12" Type="http://schemas.openxmlformats.org/officeDocument/2006/relationships/image" Target="../media/image77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svg"/><Relationship Id="rId11" Type="http://schemas.openxmlformats.org/officeDocument/2006/relationships/image" Target="../media/image76.png"/><Relationship Id="rId5" Type="http://schemas.openxmlformats.org/officeDocument/2006/relationships/image" Target="../media/image70.png"/><Relationship Id="rId10" Type="http://schemas.openxmlformats.org/officeDocument/2006/relationships/image" Target="../media/image75.svg"/><Relationship Id="rId4" Type="http://schemas.openxmlformats.org/officeDocument/2006/relationships/image" Target="../media/image49.svg"/><Relationship Id="rId9" Type="http://schemas.openxmlformats.org/officeDocument/2006/relationships/image" Target="../media/image74.png"/><Relationship Id="rId14" Type="http://schemas.openxmlformats.org/officeDocument/2006/relationships/image" Target="../media/image79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10" Type="http://schemas.openxmlformats.org/officeDocument/2006/relationships/image" Target="../media/image27.svg"/><Relationship Id="rId4" Type="http://schemas.openxmlformats.org/officeDocument/2006/relationships/image" Target="../media/image21.svg"/><Relationship Id="rId9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sv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svg"/><Relationship Id="rId4" Type="http://schemas.openxmlformats.org/officeDocument/2006/relationships/image" Target="../media/image29.svg"/><Relationship Id="rId9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sv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5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svg"/><Relationship Id="rId11" Type="http://schemas.openxmlformats.org/officeDocument/2006/relationships/image" Target="../media/image44.png"/><Relationship Id="rId5" Type="http://schemas.openxmlformats.org/officeDocument/2006/relationships/image" Target="../media/image40.png"/><Relationship Id="rId10" Type="http://schemas.openxmlformats.org/officeDocument/2006/relationships/image" Target="../media/image33.svg"/><Relationship Id="rId4" Type="http://schemas.openxmlformats.org/officeDocument/2006/relationships/image" Target="../media/image39.svg"/><Relationship Id="rId9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sv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12" Type="http://schemas.openxmlformats.org/officeDocument/2006/relationships/image" Target="../media/image55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sv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0" Type="http://schemas.openxmlformats.org/officeDocument/2006/relationships/image" Target="../media/image53.svg"/><Relationship Id="rId4" Type="http://schemas.openxmlformats.org/officeDocument/2006/relationships/image" Target="../media/image47.svg"/><Relationship Id="rId9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AE6D737B-4D14-4323-B7A5-512764EEE766}"/>
              </a:ext>
            </a:extLst>
          </p:cNvPr>
          <p:cNvSpPr/>
          <p:nvPr/>
        </p:nvSpPr>
        <p:spPr>
          <a:xfrm rot="8100000">
            <a:off x="4271518" y="2189023"/>
            <a:ext cx="9210376" cy="5572805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96" dirty="0"/>
          </a:p>
        </p:txBody>
      </p:sp>
      <p:sp>
        <p:nvSpPr>
          <p:cNvPr id="29" name="Скругленный прямоугольник 144">
            <a:extLst>
              <a:ext uri="{FF2B5EF4-FFF2-40B4-BE49-F238E27FC236}">
                <a16:creationId xmlns:a16="http://schemas.microsoft.com/office/drawing/2014/main" id="{F652FF29-2C84-0536-EE8C-A0EBB3A520DB}"/>
              </a:ext>
            </a:extLst>
          </p:cNvPr>
          <p:cNvSpPr/>
          <p:nvPr/>
        </p:nvSpPr>
        <p:spPr>
          <a:xfrm>
            <a:off x="549011" y="4379495"/>
            <a:ext cx="4169039" cy="1034716"/>
          </a:xfrm>
          <a:prstGeom prst="roundRect">
            <a:avLst>
              <a:gd name="adj" fmla="val 13615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 dirty="0">
              <a:latin typeface="Century Gothic" panose="020B0502020202020204" pitchFamily="34" charset="0"/>
            </a:endParaRPr>
          </a:p>
        </p:txBody>
      </p:sp>
      <p:sp>
        <p:nvSpPr>
          <p:cNvPr id="6" name="object 45"/>
          <p:cNvSpPr txBox="1"/>
          <p:nvPr/>
        </p:nvSpPr>
        <p:spPr>
          <a:xfrm>
            <a:off x="660779" y="4567278"/>
            <a:ext cx="4723261" cy="659150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12696">
              <a:spcBef>
                <a:spcPts val="100"/>
              </a:spcBef>
            </a:pPr>
            <a:r>
              <a:rPr kumimoji="0" lang="ru-RU" sz="2100" b="1" i="0" u="none" strike="noStrike" kern="1200" cap="none" spc="-11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</a:rPr>
              <a:t>Ключевая информация </a:t>
            </a:r>
            <a:br>
              <a:rPr kumimoji="0" lang="ru-RU" sz="2100" b="1" i="0" u="none" strike="noStrike" kern="1200" cap="none" spc="-11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</a:rPr>
            </a:br>
            <a:r>
              <a:rPr kumimoji="0" lang="ru-RU" sz="2100" b="1" i="0" u="none" strike="noStrike" kern="1200" cap="none" spc="-11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</a:rPr>
              <a:t>для представления стартапа </a:t>
            </a: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1ED8FEA5-556D-7CCA-096C-95B2095AFA20}"/>
              </a:ext>
            </a:extLst>
          </p:cNvPr>
          <p:cNvSpPr txBox="1">
            <a:spLocks/>
          </p:cNvSpPr>
          <p:nvPr/>
        </p:nvSpPr>
        <p:spPr>
          <a:xfrm>
            <a:off x="660779" y="2285164"/>
            <a:ext cx="5617403" cy="1873619"/>
          </a:xfrm>
          <a:prstGeom prst="rect">
            <a:avLst/>
          </a:prstGeom>
        </p:spPr>
        <p:txBody>
          <a:bodyPr vert="horz" wrap="square" lIns="0" tIns="13999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000" algn="l">
              <a:lnSpc>
                <a:spcPct val="100000"/>
              </a:lnSpc>
              <a:spcBef>
                <a:spcPts val="110"/>
              </a:spcBef>
            </a:pPr>
            <a:r>
              <a:rPr lang="ru-RU" b="1" spc="-11" dirty="0">
                <a:latin typeface="Century Gothic" panose="020B0502020202020204" pitchFamily="34" charset="0"/>
                <a:ea typeface="+mn-ea"/>
              </a:rPr>
              <a:t>Название </a:t>
            </a:r>
          </a:p>
          <a:p>
            <a:pPr marL="14000" algn="l">
              <a:lnSpc>
                <a:spcPct val="100000"/>
              </a:lnSpc>
              <a:spcBef>
                <a:spcPts val="110"/>
              </a:spcBef>
            </a:pPr>
            <a:r>
              <a:rPr lang="ru-RU" b="1" spc="-11" dirty="0">
                <a:latin typeface="Century Gothic" panose="020B0502020202020204" pitchFamily="34" charset="0"/>
                <a:ea typeface="+mn-ea"/>
              </a:rPr>
              <a:t>проекта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7805F4E7-66D6-BD6D-3680-14EB64CF15CD}"/>
              </a:ext>
            </a:extLst>
          </p:cNvPr>
          <p:cNvGrpSpPr/>
          <p:nvPr/>
        </p:nvGrpSpPr>
        <p:grpSpPr>
          <a:xfrm>
            <a:off x="510745" y="696234"/>
            <a:ext cx="1942037" cy="399178"/>
            <a:chOff x="8634552" y="423135"/>
            <a:chExt cx="1462048" cy="304019"/>
          </a:xfrm>
        </p:grpSpPr>
        <p:pic>
          <p:nvPicPr>
            <p:cNvPr id="10" name="object 3">
              <a:extLst>
                <a:ext uri="{FF2B5EF4-FFF2-40B4-BE49-F238E27FC236}">
                  <a16:creationId xmlns:a16="http://schemas.microsoft.com/office/drawing/2014/main" id="{A2729C1A-FBDA-4C7D-E521-A6FE6D6B30C9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14738" y="426783"/>
              <a:ext cx="881862" cy="300371"/>
            </a:xfrm>
            <a:prstGeom prst="rect">
              <a:avLst/>
            </a:prstGeom>
          </p:spPr>
        </p:pic>
        <p:sp>
          <p:nvSpPr>
            <p:cNvPr id="11" name="object 4">
              <a:extLst>
                <a:ext uri="{FF2B5EF4-FFF2-40B4-BE49-F238E27FC236}">
                  <a16:creationId xmlns:a16="http://schemas.microsoft.com/office/drawing/2014/main" id="{BC2A2037-D3F1-FB8B-BCA5-534ABF8AE5A7}"/>
                </a:ext>
              </a:extLst>
            </p:cNvPr>
            <p:cNvSpPr/>
            <p:nvPr/>
          </p:nvSpPr>
          <p:spPr>
            <a:xfrm>
              <a:off x="8634552" y="423135"/>
              <a:ext cx="464184" cy="290195"/>
            </a:xfrm>
            <a:custGeom>
              <a:avLst/>
              <a:gdLst/>
              <a:ahLst/>
              <a:cxnLst/>
              <a:rect l="l" t="t" r="r" b="b"/>
              <a:pathLst>
                <a:path w="464185" h="290194">
                  <a:moveTo>
                    <a:pt x="463715" y="0"/>
                  </a:moveTo>
                  <a:lnTo>
                    <a:pt x="456222" y="0"/>
                  </a:lnTo>
                  <a:lnTo>
                    <a:pt x="456222" y="7505"/>
                  </a:lnTo>
                  <a:lnTo>
                    <a:pt x="451231" y="56591"/>
                  </a:lnTo>
                  <a:lnTo>
                    <a:pt x="438073" y="102793"/>
                  </a:lnTo>
                  <a:lnTo>
                    <a:pt x="417525" y="145389"/>
                  </a:lnTo>
                  <a:lnTo>
                    <a:pt x="390334" y="183591"/>
                  </a:lnTo>
                  <a:lnTo>
                    <a:pt x="357263" y="216662"/>
                  </a:lnTo>
                  <a:lnTo>
                    <a:pt x="319049" y="243852"/>
                  </a:lnTo>
                  <a:lnTo>
                    <a:pt x="276466" y="264401"/>
                  </a:lnTo>
                  <a:lnTo>
                    <a:pt x="230251" y="277558"/>
                  </a:lnTo>
                  <a:lnTo>
                    <a:pt x="181165" y="282549"/>
                  </a:lnTo>
                  <a:lnTo>
                    <a:pt x="181165" y="234137"/>
                  </a:lnTo>
                  <a:lnTo>
                    <a:pt x="181165" y="218744"/>
                  </a:lnTo>
                  <a:lnTo>
                    <a:pt x="137058" y="248602"/>
                  </a:lnTo>
                  <a:lnTo>
                    <a:pt x="96088" y="266928"/>
                  </a:lnTo>
                  <a:lnTo>
                    <a:pt x="52755" y="278307"/>
                  </a:lnTo>
                  <a:lnTo>
                    <a:pt x="7594" y="282549"/>
                  </a:lnTo>
                  <a:lnTo>
                    <a:pt x="7594" y="181076"/>
                  </a:lnTo>
                  <a:lnTo>
                    <a:pt x="53225" y="174104"/>
                  </a:lnTo>
                  <a:lnTo>
                    <a:pt x="94272" y="156260"/>
                  </a:lnTo>
                  <a:lnTo>
                    <a:pt x="129159" y="129120"/>
                  </a:lnTo>
                  <a:lnTo>
                    <a:pt x="156311" y="94234"/>
                  </a:lnTo>
                  <a:lnTo>
                    <a:pt x="174142" y="53174"/>
                  </a:lnTo>
                  <a:lnTo>
                    <a:pt x="181076" y="7505"/>
                  </a:lnTo>
                  <a:lnTo>
                    <a:pt x="282638" y="7505"/>
                  </a:lnTo>
                  <a:lnTo>
                    <a:pt x="278930" y="48971"/>
                  </a:lnTo>
                  <a:lnTo>
                    <a:pt x="269151" y="89179"/>
                  </a:lnTo>
                  <a:lnTo>
                    <a:pt x="252691" y="128841"/>
                  </a:lnTo>
                  <a:lnTo>
                    <a:pt x="230505" y="165379"/>
                  </a:lnTo>
                  <a:lnTo>
                    <a:pt x="230835" y="165252"/>
                  </a:lnTo>
                  <a:lnTo>
                    <a:pt x="230695" y="165481"/>
                  </a:lnTo>
                  <a:lnTo>
                    <a:pt x="223812" y="175107"/>
                  </a:lnTo>
                  <a:lnTo>
                    <a:pt x="234950" y="171259"/>
                  </a:lnTo>
                  <a:lnTo>
                    <a:pt x="258178" y="159905"/>
                  </a:lnTo>
                  <a:lnTo>
                    <a:pt x="274269" y="152044"/>
                  </a:lnTo>
                  <a:lnTo>
                    <a:pt x="307022" y="124485"/>
                  </a:lnTo>
                  <a:lnTo>
                    <a:pt x="332092" y="90157"/>
                  </a:lnTo>
                  <a:lnTo>
                    <a:pt x="348335" y="50647"/>
                  </a:lnTo>
                  <a:lnTo>
                    <a:pt x="354647" y="7505"/>
                  </a:lnTo>
                  <a:lnTo>
                    <a:pt x="456222" y="7505"/>
                  </a:lnTo>
                  <a:lnTo>
                    <a:pt x="456222" y="0"/>
                  </a:lnTo>
                  <a:lnTo>
                    <a:pt x="347154" y="0"/>
                  </a:lnTo>
                  <a:lnTo>
                    <a:pt x="347154" y="3759"/>
                  </a:lnTo>
                  <a:lnTo>
                    <a:pt x="339763" y="53263"/>
                  </a:lnTo>
                  <a:lnTo>
                    <a:pt x="318808" y="97523"/>
                  </a:lnTo>
                  <a:lnTo>
                    <a:pt x="290144" y="129476"/>
                  </a:lnTo>
                  <a:lnTo>
                    <a:pt x="290144" y="3759"/>
                  </a:lnTo>
                  <a:lnTo>
                    <a:pt x="290144" y="1422"/>
                  </a:lnTo>
                  <a:lnTo>
                    <a:pt x="290144" y="0"/>
                  </a:lnTo>
                  <a:lnTo>
                    <a:pt x="287616" y="0"/>
                  </a:lnTo>
                  <a:lnTo>
                    <a:pt x="287616" y="132283"/>
                  </a:lnTo>
                  <a:lnTo>
                    <a:pt x="286143" y="133934"/>
                  </a:lnTo>
                  <a:lnTo>
                    <a:pt x="283883" y="135318"/>
                  </a:lnTo>
                  <a:lnTo>
                    <a:pt x="287616" y="132283"/>
                  </a:lnTo>
                  <a:lnTo>
                    <a:pt x="287616" y="0"/>
                  </a:lnTo>
                  <a:lnTo>
                    <a:pt x="173570" y="0"/>
                  </a:lnTo>
                  <a:lnTo>
                    <a:pt x="173570" y="3759"/>
                  </a:lnTo>
                  <a:lnTo>
                    <a:pt x="167500" y="48856"/>
                  </a:lnTo>
                  <a:lnTo>
                    <a:pt x="150368" y="89420"/>
                  </a:lnTo>
                  <a:lnTo>
                    <a:pt x="123786" y="123799"/>
                  </a:lnTo>
                  <a:lnTo>
                    <a:pt x="89408" y="150368"/>
                  </a:lnTo>
                  <a:lnTo>
                    <a:pt x="48856" y="167513"/>
                  </a:lnTo>
                  <a:lnTo>
                    <a:pt x="3746" y="173583"/>
                  </a:lnTo>
                  <a:lnTo>
                    <a:pt x="0" y="173583"/>
                  </a:lnTo>
                  <a:lnTo>
                    <a:pt x="0" y="290144"/>
                  </a:lnTo>
                  <a:lnTo>
                    <a:pt x="3746" y="290144"/>
                  </a:lnTo>
                  <a:lnTo>
                    <a:pt x="49377" y="286550"/>
                  </a:lnTo>
                  <a:lnTo>
                    <a:pt x="65849" y="282549"/>
                  </a:lnTo>
                  <a:lnTo>
                    <a:pt x="93256" y="275894"/>
                  </a:lnTo>
                  <a:lnTo>
                    <a:pt x="134835" y="258356"/>
                  </a:lnTo>
                  <a:lnTo>
                    <a:pt x="173570" y="234137"/>
                  </a:lnTo>
                  <a:lnTo>
                    <a:pt x="173570" y="290144"/>
                  </a:lnTo>
                  <a:lnTo>
                    <a:pt x="177317" y="290144"/>
                  </a:lnTo>
                  <a:lnTo>
                    <a:pt x="223710" y="286385"/>
                  </a:lnTo>
                  <a:lnTo>
                    <a:pt x="267728" y="275513"/>
                  </a:lnTo>
                  <a:lnTo>
                    <a:pt x="308813" y="258127"/>
                  </a:lnTo>
                  <a:lnTo>
                    <a:pt x="346341" y="234810"/>
                  </a:lnTo>
                  <a:lnTo>
                    <a:pt x="354647" y="227685"/>
                  </a:lnTo>
                  <a:lnTo>
                    <a:pt x="354647" y="281851"/>
                  </a:lnTo>
                  <a:lnTo>
                    <a:pt x="463715" y="281851"/>
                  </a:lnTo>
                  <a:lnTo>
                    <a:pt x="463715" y="3759"/>
                  </a:lnTo>
                  <a:lnTo>
                    <a:pt x="46371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202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C3B925AE-9C50-4310-9023-019AF7494990}"/>
              </a:ext>
            </a:extLst>
          </p:cNvPr>
          <p:cNvSpPr/>
          <p:nvPr/>
        </p:nvSpPr>
        <p:spPr>
          <a:xfrm rot="8100000">
            <a:off x="9837963" y="1256584"/>
            <a:ext cx="2840979" cy="1779402"/>
          </a:xfrm>
          <a:prstGeom prst="roundRect">
            <a:avLst>
              <a:gd name="adj" fmla="val 50000"/>
            </a:avLst>
          </a:prstGeom>
          <a:noFill/>
          <a:ln w="57150">
            <a:gradFill>
              <a:gsLst>
                <a:gs pos="52000">
                  <a:srgbClr val="2DAB91"/>
                </a:gs>
                <a:gs pos="0">
                  <a:srgbClr val="34C6A7"/>
                </a:gs>
                <a:gs pos="100000">
                  <a:srgbClr val="00403A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96">
              <a:latin typeface="Century Gothic" panose="020B0502020202020204" pitchFamily="34" charset="0"/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AF5EFFF8-4F73-4446-9A40-155C6428441E}"/>
              </a:ext>
            </a:extLst>
          </p:cNvPr>
          <p:cNvSpPr/>
          <p:nvPr/>
        </p:nvSpPr>
        <p:spPr>
          <a:xfrm rot="8100000">
            <a:off x="7066254" y="-1456411"/>
            <a:ext cx="6642517" cy="342481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96" dirty="0"/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4ABE0F70-4365-48F5-9DAE-487F31CFDCFD}"/>
              </a:ext>
            </a:extLst>
          </p:cNvPr>
          <p:cNvGrpSpPr/>
          <p:nvPr/>
        </p:nvGrpSpPr>
        <p:grpSpPr>
          <a:xfrm>
            <a:off x="5384040" y="6506207"/>
            <a:ext cx="5581650" cy="722505"/>
            <a:chOff x="5169671" y="6506207"/>
            <a:chExt cx="5581650" cy="722505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B86EF44-FEA3-4D10-AE05-FEC5CAAAAA29}"/>
                </a:ext>
              </a:extLst>
            </p:cNvPr>
            <p:cNvSpPr txBox="1"/>
            <p:nvPr/>
          </p:nvSpPr>
          <p:spPr>
            <a:xfrm>
              <a:off x="5169671" y="6506207"/>
              <a:ext cx="5581650" cy="7225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lvl="0" algn="l" defTabSz="4572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Pts val="1100"/>
                <a:tabLst/>
                <a:defRPr/>
              </a:pPr>
              <a:r>
                <a:rPr lang="ru-RU" sz="1200" dirty="0">
                  <a:latin typeface="Century Gothic" panose="020B0502020202020204" pitchFamily="34" charset="0"/>
                </a:rPr>
                <a:t>Для того, чтобы обрезать фото по фигуре:</a:t>
              </a:r>
            </a:p>
            <a:p>
              <a:pPr marL="171450" marR="0" lvl="0" indent="-171450" algn="l" defTabSz="4572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Pts val="1100"/>
                <a:buFont typeface="Arial" panose="020B0604020202020204" pitchFamily="34" charset="0"/>
                <a:buChar char="•"/>
                <a:tabLst/>
                <a:defRPr/>
              </a:pPr>
              <a:r>
                <a:rPr lang="ru-RU" sz="1200" dirty="0">
                  <a:latin typeface="Century Gothic" panose="020B0502020202020204" pitchFamily="34" charset="0"/>
                </a:rPr>
                <a:t>выделяем фото и фигуру</a:t>
              </a:r>
            </a:p>
            <a:p>
              <a:pPr marL="171450" marR="0" lvl="0" indent="-171450" algn="l" defTabSz="4572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Pts val="1100"/>
                <a:buFont typeface="Arial" panose="020B0604020202020204" pitchFamily="34" charset="0"/>
                <a:buChar char="•"/>
                <a:tabLst/>
                <a:defRPr/>
              </a:pPr>
              <a:r>
                <a:rPr lang="ru-RU" sz="1200" dirty="0">
                  <a:latin typeface="Century Gothic" panose="020B0502020202020204" pitchFamily="34" charset="0"/>
                </a:rPr>
                <a:t>формат фигуры        объединить фигуры        пересечение</a:t>
              </a:r>
            </a:p>
          </p:txBody>
        </p:sp>
        <p:sp>
          <p:nvSpPr>
            <p:cNvPr id="3" name="Стрелка: вправо 2">
              <a:extLst>
                <a:ext uri="{FF2B5EF4-FFF2-40B4-BE49-F238E27FC236}">
                  <a16:creationId xmlns:a16="http://schemas.microsoft.com/office/drawing/2014/main" id="{58A4FC72-F22F-4D0A-9D41-7749C4AE88E8}"/>
                </a:ext>
              </a:extLst>
            </p:cNvPr>
            <p:cNvSpPr/>
            <p:nvPr/>
          </p:nvSpPr>
          <p:spPr>
            <a:xfrm>
              <a:off x="6832961" y="7017617"/>
              <a:ext cx="190500" cy="150135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Стрелка: вправо 18">
              <a:extLst>
                <a:ext uri="{FF2B5EF4-FFF2-40B4-BE49-F238E27FC236}">
                  <a16:creationId xmlns:a16="http://schemas.microsoft.com/office/drawing/2014/main" id="{EA005129-C44F-4602-B755-85CEDB93DE28}"/>
                </a:ext>
              </a:extLst>
            </p:cNvPr>
            <p:cNvSpPr/>
            <p:nvPr/>
          </p:nvSpPr>
          <p:spPr>
            <a:xfrm>
              <a:off x="8686750" y="7019385"/>
              <a:ext cx="190500" cy="150135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Century Gothic" panose="020B0502020202020204" pitchFamily="34" charset="0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0D9618DD-EB90-47FA-8F04-F36EA735E97F}"/>
              </a:ext>
            </a:extLst>
          </p:cNvPr>
          <p:cNvSpPr txBox="1"/>
          <p:nvPr/>
        </p:nvSpPr>
        <p:spPr>
          <a:xfrm>
            <a:off x="7760129" y="4698426"/>
            <a:ext cx="14499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Фото / имидж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E08174E-9587-469E-AD2F-427717342821}"/>
              </a:ext>
            </a:extLst>
          </p:cNvPr>
          <p:cNvSpPr txBox="1"/>
          <p:nvPr/>
        </p:nvSpPr>
        <p:spPr>
          <a:xfrm>
            <a:off x="8570053" y="694459"/>
            <a:ext cx="19201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</a:rPr>
              <a:t>Лого стартапа</a:t>
            </a:r>
            <a:b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</a:rPr>
            </a:b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</a:rPr>
              <a:t>вариант размещения 2</a:t>
            </a:r>
            <a:endParaRPr lang="ru-RU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D89DCC6-29B9-4C8B-85C1-D6AD938189A3}"/>
              </a:ext>
            </a:extLst>
          </p:cNvPr>
          <p:cNvSpPr txBox="1"/>
          <p:nvPr/>
        </p:nvSpPr>
        <p:spPr>
          <a:xfrm>
            <a:off x="3022409" y="701024"/>
            <a:ext cx="19201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Лого стартапа</a:t>
            </a:r>
            <a:b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</a:b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вариант размещения 1</a:t>
            </a:r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09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object 2"/>
          <p:cNvSpPr txBox="1">
            <a:spLocks/>
          </p:cNvSpPr>
          <p:nvPr/>
        </p:nvSpPr>
        <p:spPr>
          <a:xfrm>
            <a:off x="743358" y="409724"/>
            <a:ext cx="9486607" cy="467017"/>
          </a:xfrm>
          <a:prstGeom prst="rect">
            <a:avLst/>
          </a:prstGeom>
        </p:spPr>
        <p:txBody>
          <a:bodyPr vert="horz" wrap="square" lIns="0" tIns="13999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000" algn="l">
              <a:lnSpc>
                <a:spcPct val="100000"/>
              </a:lnSpc>
              <a:spcBef>
                <a:spcPts val="110"/>
              </a:spcBef>
            </a:pPr>
            <a:r>
              <a:rPr lang="ru-RU" sz="2943" b="1" spc="-5" dirty="0">
                <a:latin typeface="Century Gothic" panose="020B0502020202020204" pitchFamily="34" charset="0"/>
              </a:rPr>
              <a:t>Прошлые сделки с инвесторами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5F6CE3BC-FA53-16C4-4D71-6F11E431668C}"/>
              </a:ext>
            </a:extLst>
          </p:cNvPr>
          <p:cNvGrpSpPr/>
          <p:nvPr/>
        </p:nvGrpSpPr>
        <p:grpSpPr>
          <a:xfrm>
            <a:off x="9344622" y="315261"/>
            <a:ext cx="1372591" cy="285417"/>
            <a:chOff x="7419519" y="167840"/>
            <a:chExt cx="1462048" cy="304019"/>
          </a:xfrm>
        </p:grpSpPr>
        <p:pic>
          <p:nvPicPr>
            <p:cNvPr id="6" name="object 3">
              <a:extLst>
                <a:ext uri="{FF2B5EF4-FFF2-40B4-BE49-F238E27FC236}">
                  <a16:creationId xmlns:a16="http://schemas.microsoft.com/office/drawing/2014/main" id="{479C21EF-EA2E-CA29-4BCA-78B789798B81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99705" y="171488"/>
              <a:ext cx="881862" cy="300371"/>
            </a:xfrm>
            <a:prstGeom prst="rect">
              <a:avLst/>
            </a:prstGeom>
          </p:spPr>
        </p:pic>
        <p:sp>
          <p:nvSpPr>
            <p:cNvPr id="7" name="object 4">
              <a:extLst>
                <a:ext uri="{FF2B5EF4-FFF2-40B4-BE49-F238E27FC236}">
                  <a16:creationId xmlns:a16="http://schemas.microsoft.com/office/drawing/2014/main" id="{2AE52B9A-FDB5-2007-AD61-EA86605CD703}"/>
                </a:ext>
              </a:extLst>
            </p:cNvPr>
            <p:cNvSpPr/>
            <p:nvPr/>
          </p:nvSpPr>
          <p:spPr>
            <a:xfrm>
              <a:off x="7419519" y="167840"/>
              <a:ext cx="464184" cy="290195"/>
            </a:xfrm>
            <a:custGeom>
              <a:avLst/>
              <a:gdLst/>
              <a:ahLst/>
              <a:cxnLst/>
              <a:rect l="l" t="t" r="r" b="b"/>
              <a:pathLst>
                <a:path w="464185" h="290194">
                  <a:moveTo>
                    <a:pt x="463715" y="0"/>
                  </a:moveTo>
                  <a:lnTo>
                    <a:pt x="456222" y="0"/>
                  </a:lnTo>
                  <a:lnTo>
                    <a:pt x="456222" y="7505"/>
                  </a:lnTo>
                  <a:lnTo>
                    <a:pt x="451231" y="56591"/>
                  </a:lnTo>
                  <a:lnTo>
                    <a:pt x="438073" y="102793"/>
                  </a:lnTo>
                  <a:lnTo>
                    <a:pt x="417525" y="145389"/>
                  </a:lnTo>
                  <a:lnTo>
                    <a:pt x="390334" y="183591"/>
                  </a:lnTo>
                  <a:lnTo>
                    <a:pt x="357263" y="216662"/>
                  </a:lnTo>
                  <a:lnTo>
                    <a:pt x="319049" y="243852"/>
                  </a:lnTo>
                  <a:lnTo>
                    <a:pt x="276466" y="264401"/>
                  </a:lnTo>
                  <a:lnTo>
                    <a:pt x="230251" y="277558"/>
                  </a:lnTo>
                  <a:lnTo>
                    <a:pt x="181165" y="282549"/>
                  </a:lnTo>
                  <a:lnTo>
                    <a:pt x="181165" y="234137"/>
                  </a:lnTo>
                  <a:lnTo>
                    <a:pt x="181165" y="218744"/>
                  </a:lnTo>
                  <a:lnTo>
                    <a:pt x="137058" y="248602"/>
                  </a:lnTo>
                  <a:lnTo>
                    <a:pt x="96088" y="266928"/>
                  </a:lnTo>
                  <a:lnTo>
                    <a:pt x="52755" y="278307"/>
                  </a:lnTo>
                  <a:lnTo>
                    <a:pt x="7594" y="282549"/>
                  </a:lnTo>
                  <a:lnTo>
                    <a:pt x="7594" y="181076"/>
                  </a:lnTo>
                  <a:lnTo>
                    <a:pt x="53225" y="174104"/>
                  </a:lnTo>
                  <a:lnTo>
                    <a:pt x="94272" y="156260"/>
                  </a:lnTo>
                  <a:lnTo>
                    <a:pt x="129159" y="129120"/>
                  </a:lnTo>
                  <a:lnTo>
                    <a:pt x="156311" y="94234"/>
                  </a:lnTo>
                  <a:lnTo>
                    <a:pt x="174142" y="53174"/>
                  </a:lnTo>
                  <a:lnTo>
                    <a:pt x="181076" y="7505"/>
                  </a:lnTo>
                  <a:lnTo>
                    <a:pt x="282638" y="7505"/>
                  </a:lnTo>
                  <a:lnTo>
                    <a:pt x="278930" y="48971"/>
                  </a:lnTo>
                  <a:lnTo>
                    <a:pt x="269151" y="89179"/>
                  </a:lnTo>
                  <a:lnTo>
                    <a:pt x="252691" y="128841"/>
                  </a:lnTo>
                  <a:lnTo>
                    <a:pt x="230505" y="165379"/>
                  </a:lnTo>
                  <a:lnTo>
                    <a:pt x="230835" y="165252"/>
                  </a:lnTo>
                  <a:lnTo>
                    <a:pt x="230695" y="165481"/>
                  </a:lnTo>
                  <a:lnTo>
                    <a:pt x="223812" y="175107"/>
                  </a:lnTo>
                  <a:lnTo>
                    <a:pt x="234950" y="171259"/>
                  </a:lnTo>
                  <a:lnTo>
                    <a:pt x="258178" y="159905"/>
                  </a:lnTo>
                  <a:lnTo>
                    <a:pt x="274269" y="152044"/>
                  </a:lnTo>
                  <a:lnTo>
                    <a:pt x="307022" y="124485"/>
                  </a:lnTo>
                  <a:lnTo>
                    <a:pt x="332092" y="90157"/>
                  </a:lnTo>
                  <a:lnTo>
                    <a:pt x="348335" y="50647"/>
                  </a:lnTo>
                  <a:lnTo>
                    <a:pt x="354647" y="7505"/>
                  </a:lnTo>
                  <a:lnTo>
                    <a:pt x="456222" y="7505"/>
                  </a:lnTo>
                  <a:lnTo>
                    <a:pt x="456222" y="0"/>
                  </a:lnTo>
                  <a:lnTo>
                    <a:pt x="347154" y="0"/>
                  </a:lnTo>
                  <a:lnTo>
                    <a:pt x="347154" y="3759"/>
                  </a:lnTo>
                  <a:lnTo>
                    <a:pt x="339763" y="53263"/>
                  </a:lnTo>
                  <a:lnTo>
                    <a:pt x="318808" y="97523"/>
                  </a:lnTo>
                  <a:lnTo>
                    <a:pt x="290144" y="129476"/>
                  </a:lnTo>
                  <a:lnTo>
                    <a:pt x="290144" y="3759"/>
                  </a:lnTo>
                  <a:lnTo>
                    <a:pt x="290144" y="1422"/>
                  </a:lnTo>
                  <a:lnTo>
                    <a:pt x="290144" y="0"/>
                  </a:lnTo>
                  <a:lnTo>
                    <a:pt x="287616" y="0"/>
                  </a:lnTo>
                  <a:lnTo>
                    <a:pt x="287616" y="132283"/>
                  </a:lnTo>
                  <a:lnTo>
                    <a:pt x="286143" y="133934"/>
                  </a:lnTo>
                  <a:lnTo>
                    <a:pt x="283883" y="135318"/>
                  </a:lnTo>
                  <a:lnTo>
                    <a:pt x="287616" y="132283"/>
                  </a:lnTo>
                  <a:lnTo>
                    <a:pt x="287616" y="0"/>
                  </a:lnTo>
                  <a:lnTo>
                    <a:pt x="173570" y="0"/>
                  </a:lnTo>
                  <a:lnTo>
                    <a:pt x="173570" y="3759"/>
                  </a:lnTo>
                  <a:lnTo>
                    <a:pt x="167500" y="48856"/>
                  </a:lnTo>
                  <a:lnTo>
                    <a:pt x="150368" y="89420"/>
                  </a:lnTo>
                  <a:lnTo>
                    <a:pt x="123786" y="123799"/>
                  </a:lnTo>
                  <a:lnTo>
                    <a:pt x="89408" y="150368"/>
                  </a:lnTo>
                  <a:lnTo>
                    <a:pt x="48856" y="167513"/>
                  </a:lnTo>
                  <a:lnTo>
                    <a:pt x="3746" y="173583"/>
                  </a:lnTo>
                  <a:lnTo>
                    <a:pt x="0" y="173583"/>
                  </a:lnTo>
                  <a:lnTo>
                    <a:pt x="0" y="290144"/>
                  </a:lnTo>
                  <a:lnTo>
                    <a:pt x="3746" y="290144"/>
                  </a:lnTo>
                  <a:lnTo>
                    <a:pt x="49377" y="286550"/>
                  </a:lnTo>
                  <a:lnTo>
                    <a:pt x="65849" y="282549"/>
                  </a:lnTo>
                  <a:lnTo>
                    <a:pt x="93256" y="275894"/>
                  </a:lnTo>
                  <a:lnTo>
                    <a:pt x="134835" y="258356"/>
                  </a:lnTo>
                  <a:lnTo>
                    <a:pt x="173570" y="234137"/>
                  </a:lnTo>
                  <a:lnTo>
                    <a:pt x="173570" y="290144"/>
                  </a:lnTo>
                  <a:lnTo>
                    <a:pt x="177317" y="290144"/>
                  </a:lnTo>
                  <a:lnTo>
                    <a:pt x="223710" y="286385"/>
                  </a:lnTo>
                  <a:lnTo>
                    <a:pt x="267728" y="275513"/>
                  </a:lnTo>
                  <a:lnTo>
                    <a:pt x="308813" y="258127"/>
                  </a:lnTo>
                  <a:lnTo>
                    <a:pt x="346341" y="234810"/>
                  </a:lnTo>
                  <a:lnTo>
                    <a:pt x="354647" y="227685"/>
                  </a:lnTo>
                  <a:lnTo>
                    <a:pt x="354647" y="281851"/>
                  </a:lnTo>
                  <a:lnTo>
                    <a:pt x="463715" y="281851"/>
                  </a:lnTo>
                  <a:lnTo>
                    <a:pt x="463715" y="3759"/>
                  </a:lnTo>
                  <a:lnTo>
                    <a:pt x="46371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202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9" name="Google Shape;220;p21">
            <a:extLst>
              <a:ext uri="{FF2B5EF4-FFF2-40B4-BE49-F238E27FC236}">
                <a16:creationId xmlns:a16="http://schemas.microsoft.com/office/drawing/2014/main" id="{02EEA904-1A97-3512-0B22-D0A871102EC9}"/>
              </a:ext>
            </a:extLst>
          </p:cNvPr>
          <p:cNvSpPr txBox="1"/>
          <p:nvPr/>
        </p:nvSpPr>
        <p:spPr>
          <a:xfrm>
            <a:off x="1283765" y="1326990"/>
            <a:ext cx="488315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buSzPts val="1100"/>
            </a:pPr>
            <a:r>
              <a:rPr lang="ru" sz="6000" b="1" dirty="0">
                <a:solidFill>
                  <a:srgbClr val="148B72"/>
                </a:solidFill>
                <a:latin typeface="Century Gothic" panose="020B0502020202020204" pitchFamily="34" charset="0"/>
                <a:ea typeface="Montserrat ExtraBold"/>
                <a:cs typeface="Montserrat ExtraBold"/>
                <a:sym typeface="Montserrat ExtraBold"/>
              </a:rPr>
              <a:t>0 000 000 </a:t>
            </a:r>
            <a:r>
              <a:rPr lang="ru" sz="3600" b="1" dirty="0">
                <a:solidFill>
                  <a:srgbClr val="148B72"/>
                </a:solidFill>
                <a:latin typeface="Century Gothic" panose="020B0502020202020204" pitchFamily="34" charset="0"/>
                <a:ea typeface="Montserrat ExtraBold"/>
                <a:cs typeface="Montserrat ExtraBold"/>
                <a:sym typeface="Montserrat ExtraBold"/>
              </a:rPr>
              <a:t>₽</a:t>
            </a:r>
            <a:endParaRPr sz="6000" b="1" dirty="0">
              <a:solidFill>
                <a:srgbClr val="148B72"/>
              </a:solidFill>
              <a:latin typeface="Century Gothic" panose="020B0502020202020204" pitchFamily="34" charset="0"/>
              <a:ea typeface="Montserrat"/>
              <a:cs typeface="Montserrat"/>
              <a:sym typeface="Montserrat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B5C0EF50-5595-4AF6-A08F-F405372153C3}"/>
              </a:ext>
            </a:extLst>
          </p:cNvPr>
          <p:cNvSpPr/>
          <p:nvPr/>
        </p:nvSpPr>
        <p:spPr>
          <a:xfrm rot="8100000">
            <a:off x="-1604559" y="-296179"/>
            <a:ext cx="2528986" cy="149891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 dirty="0">
              <a:latin typeface="Century Gothic" panose="020B0502020202020204" pitchFamily="34" charset="0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79277D8B-96EE-4305-8521-3E64EC789CC8}"/>
              </a:ext>
            </a:extLst>
          </p:cNvPr>
          <p:cNvSpPr/>
          <p:nvPr/>
        </p:nvSpPr>
        <p:spPr>
          <a:xfrm>
            <a:off x="539750" y="3197923"/>
            <a:ext cx="4883150" cy="1642028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7CA36B10-FFA6-4AB4-9EE8-EBBDF288C012}"/>
              </a:ext>
            </a:extLst>
          </p:cNvPr>
          <p:cNvSpPr/>
          <p:nvPr/>
        </p:nvSpPr>
        <p:spPr>
          <a:xfrm>
            <a:off x="539750" y="2704595"/>
            <a:ext cx="4326187" cy="432000"/>
          </a:xfrm>
          <a:prstGeom prst="roundRect">
            <a:avLst>
              <a:gd name="adj" fmla="val 19728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3F18A02-F6B0-49F5-BE24-E023AAFA4A8B}"/>
              </a:ext>
            </a:extLst>
          </p:cNvPr>
          <p:cNvSpPr txBox="1"/>
          <p:nvPr/>
        </p:nvSpPr>
        <p:spPr>
          <a:xfrm>
            <a:off x="674085" y="2686385"/>
            <a:ext cx="43261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Описание сделок: объем, доли, распределение средств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D8556945-2C9D-43E6-8B1B-690C1C06B310}"/>
              </a:ext>
            </a:extLst>
          </p:cNvPr>
          <p:cNvSpPr/>
          <p:nvPr/>
        </p:nvSpPr>
        <p:spPr>
          <a:xfrm>
            <a:off x="539750" y="5610888"/>
            <a:ext cx="4883150" cy="1642028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3A96CD5E-48BB-4845-8EAA-208D22F7596E}"/>
              </a:ext>
            </a:extLst>
          </p:cNvPr>
          <p:cNvSpPr/>
          <p:nvPr/>
        </p:nvSpPr>
        <p:spPr>
          <a:xfrm>
            <a:off x="539750" y="5117560"/>
            <a:ext cx="4326187" cy="432000"/>
          </a:xfrm>
          <a:prstGeom prst="roundRect">
            <a:avLst>
              <a:gd name="adj" fmla="val 19728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74F33B-7CEF-433F-8596-FD0337087C19}"/>
              </a:ext>
            </a:extLst>
          </p:cNvPr>
          <p:cNvSpPr txBox="1"/>
          <p:nvPr/>
        </p:nvSpPr>
        <p:spPr>
          <a:xfrm>
            <a:off x="674086" y="5094678"/>
            <a:ext cx="43320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Представление планов по использованию полученных средств</a:t>
            </a: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0EE0EC26-8E2D-46E0-AFCF-D54890C3D65A}"/>
              </a:ext>
            </a:extLst>
          </p:cNvPr>
          <p:cNvSpPr/>
          <p:nvPr/>
        </p:nvSpPr>
        <p:spPr>
          <a:xfrm>
            <a:off x="5737225" y="3179713"/>
            <a:ext cx="4883150" cy="1642028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CB9A69C4-93DF-4768-9601-000234D470A3}"/>
              </a:ext>
            </a:extLst>
          </p:cNvPr>
          <p:cNvSpPr/>
          <p:nvPr/>
        </p:nvSpPr>
        <p:spPr>
          <a:xfrm>
            <a:off x="5737225" y="2686385"/>
            <a:ext cx="4326187" cy="432000"/>
          </a:xfrm>
          <a:prstGeom prst="roundRect">
            <a:avLst>
              <a:gd name="adj" fmla="val 19728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7AE5A2-4088-4B8E-A0E1-EC70E0396558}"/>
              </a:ext>
            </a:extLst>
          </p:cNvPr>
          <p:cNvSpPr txBox="1"/>
          <p:nvPr/>
        </p:nvSpPr>
        <p:spPr>
          <a:xfrm>
            <a:off x="5871561" y="2674930"/>
            <a:ext cx="43043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Анализ способов инвестирования: акселераторы, инвестиционные фонды и т.д.</a:t>
            </a: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35B06936-F7A9-4DCE-B64F-C7A242F87D61}"/>
              </a:ext>
            </a:extLst>
          </p:cNvPr>
          <p:cNvSpPr/>
          <p:nvPr/>
        </p:nvSpPr>
        <p:spPr>
          <a:xfrm>
            <a:off x="5737225" y="5598961"/>
            <a:ext cx="4883150" cy="1642028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22A34CFE-1237-475D-9824-C387A971629D}"/>
              </a:ext>
            </a:extLst>
          </p:cNvPr>
          <p:cNvSpPr/>
          <p:nvPr/>
        </p:nvSpPr>
        <p:spPr>
          <a:xfrm>
            <a:off x="5737225" y="5105633"/>
            <a:ext cx="4326187" cy="432000"/>
          </a:xfrm>
          <a:prstGeom prst="roundRect">
            <a:avLst>
              <a:gd name="adj" fmla="val 19728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73D2AF-7A06-4CC6-9F26-E0E3D18D27BA}"/>
              </a:ext>
            </a:extLst>
          </p:cNvPr>
          <p:cNvSpPr txBox="1"/>
          <p:nvPr/>
        </p:nvSpPr>
        <p:spPr>
          <a:xfrm>
            <a:off x="5871561" y="5170433"/>
            <a:ext cx="401774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Структура сделок</a:t>
            </a: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CB086222-FBC8-4FB5-94FE-F9421CF86C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9750" y="1568692"/>
            <a:ext cx="544263" cy="539315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DF4F0DCC-5B10-4040-90F8-AF0BDA3A34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197748" y="5103246"/>
            <a:ext cx="445174" cy="436774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EE67E3BC-32EE-4637-8D65-F516CE5159D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74753" y="5081560"/>
            <a:ext cx="468000" cy="468000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0E5A3032-1D6A-4249-9301-F93D694D806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74229" y="2717295"/>
            <a:ext cx="335971" cy="396000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77816AD9-84FE-4538-8A3D-FFE354B3B26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190545" y="2697821"/>
            <a:ext cx="399784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417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5EE5223B-8882-4241-ADDA-4EB7C0E610F7}"/>
              </a:ext>
            </a:extLst>
          </p:cNvPr>
          <p:cNvSpPr/>
          <p:nvPr/>
        </p:nvSpPr>
        <p:spPr>
          <a:xfrm>
            <a:off x="539750" y="1882375"/>
            <a:ext cx="4883150" cy="902037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01945A6F-26CA-4E1F-8374-07C86180511F}"/>
              </a:ext>
            </a:extLst>
          </p:cNvPr>
          <p:cNvSpPr/>
          <p:nvPr/>
        </p:nvSpPr>
        <p:spPr>
          <a:xfrm>
            <a:off x="539750" y="1389047"/>
            <a:ext cx="4326187" cy="432000"/>
          </a:xfrm>
          <a:prstGeom prst="roundRect">
            <a:avLst>
              <a:gd name="adj" fmla="val 19728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E1BC9D8-6675-4227-B51A-E994494D897D}"/>
              </a:ext>
            </a:extLst>
          </p:cNvPr>
          <p:cNvSpPr txBox="1"/>
          <p:nvPr/>
        </p:nvSpPr>
        <p:spPr>
          <a:xfrm>
            <a:off x="674086" y="1379623"/>
            <a:ext cx="34661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Финансовые показатели компании: выручка, чистая прибыль, затраты и т.д.</a:t>
            </a: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3290EC31-1FBB-4618-BE86-F54B465D01A8}"/>
              </a:ext>
            </a:extLst>
          </p:cNvPr>
          <p:cNvSpPr/>
          <p:nvPr/>
        </p:nvSpPr>
        <p:spPr>
          <a:xfrm>
            <a:off x="539750" y="3496892"/>
            <a:ext cx="4883150" cy="902037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99A687BF-C927-41EF-875F-ED9BBEE59E46}"/>
              </a:ext>
            </a:extLst>
          </p:cNvPr>
          <p:cNvSpPr/>
          <p:nvPr/>
        </p:nvSpPr>
        <p:spPr>
          <a:xfrm>
            <a:off x="539750" y="3003564"/>
            <a:ext cx="4326187" cy="432000"/>
          </a:xfrm>
          <a:prstGeom prst="roundRect">
            <a:avLst>
              <a:gd name="adj" fmla="val 19728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FEA5970-8EF0-449D-A873-8C5490C30A28}"/>
              </a:ext>
            </a:extLst>
          </p:cNvPr>
          <p:cNvSpPr txBox="1"/>
          <p:nvPr/>
        </p:nvSpPr>
        <p:spPr>
          <a:xfrm>
            <a:off x="674085" y="2985784"/>
            <a:ext cx="39931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Ключевые показатели эффективности бизнеса и их связи с финансовыми результатами</a:t>
            </a: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96B5F92D-412A-46CC-A2BD-EEB25B00F390}"/>
              </a:ext>
            </a:extLst>
          </p:cNvPr>
          <p:cNvSpPr/>
          <p:nvPr/>
        </p:nvSpPr>
        <p:spPr>
          <a:xfrm>
            <a:off x="539750" y="5108238"/>
            <a:ext cx="4883150" cy="902037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4042AC50-6132-4198-A9D2-BB43B7DA1D9D}"/>
              </a:ext>
            </a:extLst>
          </p:cNvPr>
          <p:cNvSpPr/>
          <p:nvPr/>
        </p:nvSpPr>
        <p:spPr>
          <a:xfrm>
            <a:off x="539750" y="4614910"/>
            <a:ext cx="4326187" cy="432000"/>
          </a:xfrm>
          <a:prstGeom prst="roundRect">
            <a:avLst>
              <a:gd name="adj" fmla="val 19728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EFC20A2-0845-403F-8C30-827624FFB53E}"/>
              </a:ext>
            </a:extLst>
          </p:cNvPr>
          <p:cNvSpPr txBox="1"/>
          <p:nvPr/>
        </p:nvSpPr>
        <p:spPr>
          <a:xfrm>
            <a:off x="674086" y="4604728"/>
            <a:ext cx="41918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Прогнозы доходов, затрат и прибыли </a:t>
            </a:r>
            <a:b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</a:b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на ближайшие периоды в динамике</a:t>
            </a:r>
          </a:p>
        </p:txBody>
      </p:sp>
      <p:sp>
        <p:nvSpPr>
          <p:cNvPr id="85" name="object 2"/>
          <p:cNvSpPr txBox="1">
            <a:spLocks/>
          </p:cNvSpPr>
          <p:nvPr/>
        </p:nvSpPr>
        <p:spPr>
          <a:xfrm>
            <a:off x="755650" y="405353"/>
            <a:ext cx="9486607" cy="467017"/>
          </a:xfrm>
          <a:prstGeom prst="rect">
            <a:avLst/>
          </a:prstGeom>
        </p:spPr>
        <p:txBody>
          <a:bodyPr vert="horz" wrap="square" lIns="0" tIns="13999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000" algn="l">
              <a:lnSpc>
                <a:spcPct val="100000"/>
              </a:lnSpc>
              <a:spcBef>
                <a:spcPts val="110"/>
              </a:spcBef>
            </a:pPr>
            <a:r>
              <a:rPr lang="ru-RU" sz="2943" b="1" spc="-5" dirty="0">
                <a:latin typeface="Century Gothic" panose="020B0502020202020204" pitchFamily="34" charset="0"/>
              </a:rPr>
              <a:t>Финансы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5F6CE3BC-FA53-16C4-4D71-6F11E431668C}"/>
              </a:ext>
            </a:extLst>
          </p:cNvPr>
          <p:cNvGrpSpPr/>
          <p:nvPr/>
        </p:nvGrpSpPr>
        <p:grpSpPr>
          <a:xfrm>
            <a:off x="9344622" y="315261"/>
            <a:ext cx="1372591" cy="285417"/>
            <a:chOff x="7419519" y="167840"/>
            <a:chExt cx="1462048" cy="304019"/>
          </a:xfrm>
        </p:grpSpPr>
        <p:pic>
          <p:nvPicPr>
            <p:cNvPr id="6" name="object 3">
              <a:extLst>
                <a:ext uri="{FF2B5EF4-FFF2-40B4-BE49-F238E27FC236}">
                  <a16:creationId xmlns:a16="http://schemas.microsoft.com/office/drawing/2014/main" id="{479C21EF-EA2E-CA29-4BCA-78B789798B81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99705" y="171488"/>
              <a:ext cx="881862" cy="300371"/>
            </a:xfrm>
            <a:prstGeom prst="rect">
              <a:avLst/>
            </a:prstGeom>
          </p:spPr>
        </p:pic>
        <p:sp>
          <p:nvSpPr>
            <p:cNvPr id="7" name="object 4">
              <a:extLst>
                <a:ext uri="{FF2B5EF4-FFF2-40B4-BE49-F238E27FC236}">
                  <a16:creationId xmlns:a16="http://schemas.microsoft.com/office/drawing/2014/main" id="{2AE52B9A-FDB5-2007-AD61-EA86605CD703}"/>
                </a:ext>
              </a:extLst>
            </p:cNvPr>
            <p:cNvSpPr/>
            <p:nvPr/>
          </p:nvSpPr>
          <p:spPr>
            <a:xfrm>
              <a:off x="7419519" y="167840"/>
              <a:ext cx="464184" cy="290195"/>
            </a:xfrm>
            <a:custGeom>
              <a:avLst/>
              <a:gdLst/>
              <a:ahLst/>
              <a:cxnLst/>
              <a:rect l="l" t="t" r="r" b="b"/>
              <a:pathLst>
                <a:path w="464185" h="290194">
                  <a:moveTo>
                    <a:pt x="463715" y="0"/>
                  </a:moveTo>
                  <a:lnTo>
                    <a:pt x="456222" y="0"/>
                  </a:lnTo>
                  <a:lnTo>
                    <a:pt x="456222" y="7505"/>
                  </a:lnTo>
                  <a:lnTo>
                    <a:pt x="451231" y="56591"/>
                  </a:lnTo>
                  <a:lnTo>
                    <a:pt x="438073" y="102793"/>
                  </a:lnTo>
                  <a:lnTo>
                    <a:pt x="417525" y="145389"/>
                  </a:lnTo>
                  <a:lnTo>
                    <a:pt x="390334" y="183591"/>
                  </a:lnTo>
                  <a:lnTo>
                    <a:pt x="357263" y="216662"/>
                  </a:lnTo>
                  <a:lnTo>
                    <a:pt x="319049" y="243852"/>
                  </a:lnTo>
                  <a:lnTo>
                    <a:pt x="276466" y="264401"/>
                  </a:lnTo>
                  <a:lnTo>
                    <a:pt x="230251" y="277558"/>
                  </a:lnTo>
                  <a:lnTo>
                    <a:pt x="181165" y="282549"/>
                  </a:lnTo>
                  <a:lnTo>
                    <a:pt x="181165" y="234137"/>
                  </a:lnTo>
                  <a:lnTo>
                    <a:pt x="181165" y="218744"/>
                  </a:lnTo>
                  <a:lnTo>
                    <a:pt x="137058" y="248602"/>
                  </a:lnTo>
                  <a:lnTo>
                    <a:pt x="96088" y="266928"/>
                  </a:lnTo>
                  <a:lnTo>
                    <a:pt x="52755" y="278307"/>
                  </a:lnTo>
                  <a:lnTo>
                    <a:pt x="7594" y="282549"/>
                  </a:lnTo>
                  <a:lnTo>
                    <a:pt x="7594" y="181076"/>
                  </a:lnTo>
                  <a:lnTo>
                    <a:pt x="53225" y="174104"/>
                  </a:lnTo>
                  <a:lnTo>
                    <a:pt x="94272" y="156260"/>
                  </a:lnTo>
                  <a:lnTo>
                    <a:pt x="129159" y="129120"/>
                  </a:lnTo>
                  <a:lnTo>
                    <a:pt x="156311" y="94234"/>
                  </a:lnTo>
                  <a:lnTo>
                    <a:pt x="174142" y="53174"/>
                  </a:lnTo>
                  <a:lnTo>
                    <a:pt x="181076" y="7505"/>
                  </a:lnTo>
                  <a:lnTo>
                    <a:pt x="282638" y="7505"/>
                  </a:lnTo>
                  <a:lnTo>
                    <a:pt x="278930" y="48971"/>
                  </a:lnTo>
                  <a:lnTo>
                    <a:pt x="269151" y="89179"/>
                  </a:lnTo>
                  <a:lnTo>
                    <a:pt x="252691" y="128841"/>
                  </a:lnTo>
                  <a:lnTo>
                    <a:pt x="230505" y="165379"/>
                  </a:lnTo>
                  <a:lnTo>
                    <a:pt x="230835" y="165252"/>
                  </a:lnTo>
                  <a:lnTo>
                    <a:pt x="230695" y="165481"/>
                  </a:lnTo>
                  <a:lnTo>
                    <a:pt x="223812" y="175107"/>
                  </a:lnTo>
                  <a:lnTo>
                    <a:pt x="234950" y="171259"/>
                  </a:lnTo>
                  <a:lnTo>
                    <a:pt x="258178" y="159905"/>
                  </a:lnTo>
                  <a:lnTo>
                    <a:pt x="274269" y="152044"/>
                  </a:lnTo>
                  <a:lnTo>
                    <a:pt x="307022" y="124485"/>
                  </a:lnTo>
                  <a:lnTo>
                    <a:pt x="332092" y="90157"/>
                  </a:lnTo>
                  <a:lnTo>
                    <a:pt x="348335" y="50647"/>
                  </a:lnTo>
                  <a:lnTo>
                    <a:pt x="354647" y="7505"/>
                  </a:lnTo>
                  <a:lnTo>
                    <a:pt x="456222" y="7505"/>
                  </a:lnTo>
                  <a:lnTo>
                    <a:pt x="456222" y="0"/>
                  </a:lnTo>
                  <a:lnTo>
                    <a:pt x="347154" y="0"/>
                  </a:lnTo>
                  <a:lnTo>
                    <a:pt x="347154" y="3759"/>
                  </a:lnTo>
                  <a:lnTo>
                    <a:pt x="339763" y="53263"/>
                  </a:lnTo>
                  <a:lnTo>
                    <a:pt x="318808" y="97523"/>
                  </a:lnTo>
                  <a:lnTo>
                    <a:pt x="290144" y="129476"/>
                  </a:lnTo>
                  <a:lnTo>
                    <a:pt x="290144" y="3759"/>
                  </a:lnTo>
                  <a:lnTo>
                    <a:pt x="290144" y="1422"/>
                  </a:lnTo>
                  <a:lnTo>
                    <a:pt x="290144" y="0"/>
                  </a:lnTo>
                  <a:lnTo>
                    <a:pt x="287616" y="0"/>
                  </a:lnTo>
                  <a:lnTo>
                    <a:pt x="287616" y="132283"/>
                  </a:lnTo>
                  <a:lnTo>
                    <a:pt x="286143" y="133934"/>
                  </a:lnTo>
                  <a:lnTo>
                    <a:pt x="283883" y="135318"/>
                  </a:lnTo>
                  <a:lnTo>
                    <a:pt x="287616" y="132283"/>
                  </a:lnTo>
                  <a:lnTo>
                    <a:pt x="287616" y="0"/>
                  </a:lnTo>
                  <a:lnTo>
                    <a:pt x="173570" y="0"/>
                  </a:lnTo>
                  <a:lnTo>
                    <a:pt x="173570" y="3759"/>
                  </a:lnTo>
                  <a:lnTo>
                    <a:pt x="167500" y="48856"/>
                  </a:lnTo>
                  <a:lnTo>
                    <a:pt x="150368" y="89420"/>
                  </a:lnTo>
                  <a:lnTo>
                    <a:pt x="123786" y="123799"/>
                  </a:lnTo>
                  <a:lnTo>
                    <a:pt x="89408" y="150368"/>
                  </a:lnTo>
                  <a:lnTo>
                    <a:pt x="48856" y="167513"/>
                  </a:lnTo>
                  <a:lnTo>
                    <a:pt x="3746" y="173583"/>
                  </a:lnTo>
                  <a:lnTo>
                    <a:pt x="0" y="173583"/>
                  </a:lnTo>
                  <a:lnTo>
                    <a:pt x="0" y="290144"/>
                  </a:lnTo>
                  <a:lnTo>
                    <a:pt x="3746" y="290144"/>
                  </a:lnTo>
                  <a:lnTo>
                    <a:pt x="49377" y="286550"/>
                  </a:lnTo>
                  <a:lnTo>
                    <a:pt x="65849" y="282549"/>
                  </a:lnTo>
                  <a:lnTo>
                    <a:pt x="93256" y="275894"/>
                  </a:lnTo>
                  <a:lnTo>
                    <a:pt x="134835" y="258356"/>
                  </a:lnTo>
                  <a:lnTo>
                    <a:pt x="173570" y="234137"/>
                  </a:lnTo>
                  <a:lnTo>
                    <a:pt x="173570" y="290144"/>
                  </a:lnTo>
                  <a:lnTo>
                    <a:pt x="177317" y="290144"/>
                  </a:lnTo>
                  <a:lnTo>
                    <a:pt x="223710" y="286385"/>
                  </a:lnTo>
                  <a:lnTo>
                    <a:pt x="267728" y="275513"/>
                  </a:lnTo>
                  <a:lnTo>
                    <a:pt x="308813" y="258127"/>
                  </a:lnTo>
                  <a:lnTo>
                    <a:pt x="346341" y="234810"/>
                  </a:lnTo>
                  <a:lnTo>
                    <a:pt x="354647" y="227685"/>
                  </a:lnTo>
                  <a:lnTo>
                    <a:pt x="354647" y="281851"/>
                  </a:lnTo>
                  <a:lnTo>
                    <a:pt x="463715" y="281851"/>
                  </a:lnTo>
                  <a:lnTo>
                    <a:pt x="463715" y="3759"/>
                  </a:lnTo>
                  <a:lnTo>
                    <a:pt x="46371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202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" name="Google Shape;58;p13">
            <a:extLst>
              <a:ext uri="{FF2B5EF4-FFF2-40B4-BE49-F238E27FC236}">
                <a16:creationId xmlns:a16="http://schemas.microsoft.com/office/drawing/2014/main" id="{0F226CEA-2BBB-80C4-0792-BBB953744F03}"/>
              </a:ext>
            </a:extLst>
          </p:cNvPr>
          <p:cNvSpPr txBox="1"/>
          <p:nvPr/>
        </p:nvSpPr>
        <p:spPr>
          <a:xfrm>
            <a:off x="755650" y="6204882"/>
            <a:ext cx="4635792" cy="1024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lnSpc>
                <a:spcPct val="120007"/>
              </a:lnSpc>
            </a:pPr>
            <a:r>
              <a:rPr lang="ru-RU" sz="9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* В случае подачи заявки на участие в программе кредитования венчурных проектов, убедитесь, что слайд содержит следующую информацию: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ru-RU" sz="900" dirty="0">
                <a:latin typeface="Century Gothic" panose="020B0502020202020204" pitchFamily="34" charset="0"/>
                <a:ea typeface="Montserrat"/>
                <a:cs typeface="Montserrat"/>
              </a:rPr>
              <a:t>план финансирования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ru-RU" sz="900" dirty="0">
                <a:latin typeface="Century Gothic" panose="020B0502020202020204" pitchFamily="34" charset="0"/>
                <a:ea typeface="Montserrat"/>
                <a:cs typeface="Montserrat"/>
              </a:rPr>
              <a:t>анализ экономической эффективности проекта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ru-RU" sz="900" dirty="0">
                <a:latin typeface="Century Gothic" panose="020B0502020202020204" pitchFamily="34" charset="0"/>
                <a:ea typeface="Montserrat"/>
                <a:cs typeface="Montserrat"/>
              </a:rPr>
              <a:t>общая стоимость проекта, общую потребность в финансировании </a:t>
            </a:r>
            <a:br>
              <a:rPr lang="ru-RU" sz="900" dirty="0">
                <a:latin typeface="Century Gothic" panose="020B0502020202020204" pitchFamily="34" charset="0"/>
                <a:ea typeface="Montserrat"/>
                <a:cs typeface="Montserrat"/>
              </a:rPr>
            </a:br>
            <a:r>
              <a:rPr lang="ru-RU" sz="900" dirty="0">
                <a:latin typeface="Century Gothic" panose="020B0502020202020204" pitchFamily="34" charset="0"/>
                <a:ea typeface="Montserrat"/>
                <a:cs typeface="Montserrat"/>
              </a:rPr>
              <a:t>и предполагаемые источники финансирования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ru-RU" sz="900" dirty="0">
                <a:latin typeface="Century Gothic" panose="020B0502020202020204" pitchFamily="34" charset="0"/>
                <a:ea typeface="Montserrat"/>
                <a:cs typeface="Montserrat"/>
              </a:rPr>
              <a:t>предполагаемая структура источников финансирования</a:t>
            </a:r>
          </a:p>
        </p:txBody>
      </p:sp>
      <p:sp>
        <p:nvSpPr>
          <p:cNvPr id="12" name="Google Shape;207;p20">
            <a:extLst>
              <a:ext uri="{FF2B5EF4-FFF2-40B4-BE49-F238E27FC236}">
                <a16:creationId xmlns:a16="http://schemas.microsoft.com/office/drawing/2014/main" id="{5497C848-8A10-81B9-D73A-72D20BB992D2}"/>
              </a:ext>
            </a:extLst>
          </p:cNvPr>
          <p:cNvSpPr txBox="1"/>
          <p:nvPr/>
        </p:nvSpPr>
        <p:spPr>
          <a:xfrm>
            <a:off x="5935912" y="1499223"/>
            <a:ext cx="4550127" cy="1486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lnSpc>
                <a:spcPct val="115000"/>
              </a:lnSpc>
              <a:buSzPts val="1100"/>
            </a:pPr>
            <a:r>
              <a:rPr lang="ru" sz="1200" b="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График с выручкой и чистой прибылью по текущему состоянию </a:t>
            </a:r>
            <a:r>
              <a:rPr lang="ru" sz="12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(при наличии – в ретроспективе за период </a:t>
            </a:r>
            <a:br>
              <a:rPr lang="ru" sz="12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</a:br>
            <a:r>
              <a:rPr lang="ru" sz="12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не менее 3 предыдущих лет)</a:t>
            </a:r>
          </a:p>
          <a:p>
            <a:pPr>
              <a:lnSpc>
                <a:spcPct val="115000"/>
              </a:lnSpc>
              <a:buSzPts val="1100"/>
            </a:pPr>
            <a:endParaRPr sz="1200" dirty="0">
              <a:latin typeface="Century Gothic" panose="020B0502020202020204" pitchFamily="34" charset="0"/>
              <a:ea typeface="Montserrat"/>
              <a:cs typeface="Montserrat"/>
              <a:sym typeface="Montserrat"/>
            </a:endParaRPr>
          </a:p>
          <a:p>
            <a:pPr>
              <a:lnSpc>
                <a:spcPct val="115000"/>
              </a:lnSpc>
              <a:buSzPts val="1100"/>
            </a:pPr>
            <a:r>
              <a:rPr lang="ru" sz="1200" b="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График с прогнозируемой на период до 3 лет выручкой </a:t>
            </a:r>
            <a:br>
              <a:rPr lang="ru" sz="1200" b="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</a:br>
            <a:r>
              <a:rPr lang="ru" sz="1200" b="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и чистой прибылью</a:t>
            </a:r>
            <a:r>
              <a:rPr lang="ru" sz="12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 на основании данных из финансовой модели проекта</a:t>
            </a:r>
            <a:endParaRPr sz="1200" dirty="0">
              <a:latin typeface="Century Gothic" panose="020B0502020202020204" pitchFamily="34" charset="0"/>
              <a:ea typeface="Montserrat"/>
              <a:cs typeface="Montserrat"/>
              <a:sym typeface="Montserrat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438E8060-7461-449E-A77B-56BD2ACEBEAA}"/>
              </a:ext>
            </a:extLst>
          </p:cNvPr>
          <p:cNvSpPr/>
          <p:nvPr/>
        </p:nvSpPr>
        <p:spPr>
          <a:xfrm rot="8100000">
            <a:off x="-1604559" y="-296179"/>
            <a:ext cx="2528986" cy="149891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379333-5595-4CE3-BDE5-3C2D0571EED9}"/>
              </a:ext>
            </a:extLst>
          </p:cNvPr>
          <p:cNvSpPr txBox="1"/>
          <p:nvPr/>
        </p:nvSpPr>
        <p:spPr>
          <a:xfrm>
            <a:off x="668723" y="1046862"/>
            <a:ext cx="5581650" cy="2857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ts val="1100"/>
              <a:buFontTx/>
              <a:buNone/>
              <a:tabLst/>
              <a:defRPr/>
            </a:pPr>
            <a:r>
              <a:rPr lang="ru-RU" sz="1200" dirty="0">
                <a:latin typeface="Century Gothic" panose="020B0502020202020204" pitchFamily="34" charset="0"/>
              </a:rPr>
              <a:t>На слайде должны быть следующие сведения:</a:t>
            </a:r>
          </a:p>
        </p:txBody>
      </p:sp>
      <p:sp>
        <p:nvSpPr>
          <p:cNvPr id="16" name="Google Shape;58;p13">
            <a:extLst>
              <a:ext uri="{FF2B5EF4-FFF2-40B4-BE49-F238E27FC236}">
                <a16:creationId xmlns:a16="http://schemas.microsoft.com/office/drawing/2014/main" id="{36A606D6-69DF-4F5E-BBEE-B198ED2D45B0}"/>
              </a:ext>
            </a:extLst>
          </p:cNvPr>
          <p:cNvSpPr txBox="1"/>
          <p:nvPr/>
        </p:nvSpPr>
        <p:spPr>
          <a:xfrm>
            <a:off x="5768684" y="6204882"/>
            <a:ext cx="4635792" cy="969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0488" indent="-90488">
              <a:buFont typeface="Arial" panose="020B0604020202020204" pitchFamily="34" charset="0"/>
              <a:buChar char="•"/>
            </a:pPr>
            <a:r>
              <a:rPr lang="ru-RU" sz="900" dirty="0">
                <a:latin typeface="Century Gothic" panose="020B0502020202020204" pitchFamily="34" charset="0"/>
                <a:ea typeface="Montserrat"/>
                <a:cs typeface="Montserrat"/>
              </a:rPr>
              <a:t>размер собственных средств (которые будут вложены в проект Получателем средств и его акционерами/участниками)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ru-RU" sz="900" dirty="0">
                <a:latin typeface="Century Gothic" panose="020B0502020202020204" pitchFamily="34" charset="0"/>
                <a:ea typeface="Montserrat"/>
                <a:cs typeface="Montserrat"/>
              </a:rPr>
              <a:t>возможность внесения дополнительного (резервного) финансирования Получателем средств или иными Участниками проекта;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ru-RU" sz="900" dirty="0">
                <a:latin typeface="Century Gothic" panose="020B0502020202020204" pitchFamily="34" charset="0"/>
                <a:ea typeface="Montserrat"/>
                <a:cs typeface="Montserrat"/>
              </a:rPr>
              <a:t>размер, форма и условия (в том числе, предварительные) предоставления финансирования иными Участниками проекта (если рассматривается такая возможность)</a:t>
            </a:r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3AE8D459-7076-4959-BF66-3172B4616D3D}"/>
              </a:ext>
            </a:extLst>
          </p:cNvPr>
          <p:cNvSpPr/>
          <p:nvPr/>
        </p:nvSpPr>
        <p:spPr>
          <a:xfrm>
            <a:off x="5737225" y="1383497"/>
            <a:ext cx="4883150" cy="4527468"/>
          </a:xfrm>
          <a:prstGeom prst="roundRect">
            <a:avLst>
              <a:gd name="adj" fmla="val 3147"/>
            </a:avLst>
          </a:prstGeom>
          <a:noFill/>
          <a:ln w="19050">
            <a:solidFill>
              <a:srgbClr val="148B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2C006CCF-9C51-472F-BD3B-0D76F8337F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98199" y="3027488"/>
            <a:ext cx="408076" cy="408076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27D5A9C0-DFB6-4BE8-A36A-22557B94B8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80387" y="4614910"/>
            <a:ext cx="399784" cy="396000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D9A0A81A-8DA5-46E1-99E8-2EEEB57ED26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06880" y="1386482"/>
            <a:ext cx="396000" cy="420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602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object 2"/>
          <p:cNvSpPr txBox="1">
            <a:spLocks/>
          </p:cNvSpPr>
          <p:nvPr/>
        </p:nvSpPr>
        <p:spPr>
          <a:xfrm>
            <a:off x="755651" y="411067"/>
            <a:ext cx="9486607" cy="467017"/>
          </a:xfrm>
          <a:prstGeom prst="rect">
            <a:avLst/>
          </a:prstGeom>
        </p:spPr>
        <p:txBody>
          <a:bodyPr vert="horz" wrap="square" lIns="0" tIns="13999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000" algn="l">
              <a:lnSpc>
                <a:spcPct val="100000"/>
              </a:lnSpc>
              <a:spcBef>
                <a:spcPts val="110"/>
              </a:spcBef>
            </a:pPr>
            <a:r>
              <a:rPr lang="ru-RU" sz="2943" b="1" spc="-5" dirty="0">
                <a:latin typeface="Century Gothic" panose="020B0502020202020204" pitchFamily="34" charset="0"/>
              </a:rPr>
              <a:t>Дополнительная информация 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5F6CE3BC-FA53-16C4-4D71-6F11E431668C}"/>
              </a:ext>
            </a:extLst>
          </p:cNvPr>
          <p:cNvGrpSpPr/>
          <p:nvPr/>
        </p:nvGrpSpPr>
        <p:grpSpPr>
          <a:xfrm>
            <a:off x="9344622" y="315261"/>
            <a:ext cx="1372591" cy="285417"/>
            <a:chOff x="7419519" y="167840"/>
            <a:chExt cx="1462048" cy="304019"/>
          </a:xfrm>
        </p:grpSpPr>
        <p:pic>
          <p:nvPicPr>
            <p:cNvPr id="6" name="object 3">
              <a:extLst>
                <a:ext uri="{FF2B5EF4-FFF2-40B4-BE49-F238E27FC236}">
                  <a16:creationId xmlns:a16="http://schemas.microsoft.com/office/drawing/2014/main" id="{479C21EF-EA2E-CA29-4BCA-78B789798B81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99705" y="171488"/>
              <a:ext cx="881862" cy="300371"/>
            </a:xfrm>
            <a:prstGeom prst="rect">
              <a:avLst/>
            </a:prstGeom>
          </p:spPr>
        </p:pic>
        <p:sp>
          <p:nvSpPr>
            <p:cNvPr id="7" name="object 4">
              <a:extLst>
                <a:ext uri="{FF2B5EF4-FFF2-40B4-BE49-F238E27FC236}">
                  <a16:creationId xmlns:a16="http://schemas.microsoft.com/office/drawing/2014/main" id="{2AE52B9A-FDB5-2007-AD61-EA86605CD703}"/>
                </a:ext>
              </a:extLst>
            </p:cNvPr>
            <p:cNvSpPr/>
            <p:nvPr/>
          </p:nvSpPr>
          <p:spPr>
            <a:xfrm>
              <a:off x="7419519" y="167840"/>
              <a:ext cx="464184" cy="290195"/>
            </a:xfrm>
            <a:custGeom>
              <a:avLst/>
              <a:gdLst/>
              <a:ahLst/>
              <a:cxnLst/>
              <a:rect l="l" t="t" r="r" b="b"/>
              <a:pathLst>
                <a:path w="464185" h="290194">
                  <a:moveTo>
                    <a:pt x="463715" y="0"/>
                  </a:moveTo>
                  <a:lnTo>
                    <a:pt x="456222" y="0"/>
                  </a:lnTo>
                  <a:lnTo>
                    <a:pt x="456222" y="7505"/>
                  </a:lnTo>
                  <a:lnTo>
                    <a:pt x="451231" y="56591"/>
                  </a:lnTo>
                  <a:lnTo>
                    <a:pt x="438073" y="102793"/>
                  </a:lnTo>
                  <a:lnTo>
                    <a:pt x="417525" y="145389"/>
                  </a:lnTo>
                  <a:lnTo>
                    <a:pt x="390334" y="183591"/>
                  </a:lnTo>
                  <a:lnTo>
                    <a:pt x="357263" y="216662"/>
                  </a:lnTo>
                  <a:lnTo>
                    <a:pt x="319049" y="243852"/>
                  </a:lnTo>
                  <a:lnTo>
                    <a:pt x="276466" y="264401"/>
                  </a:lnTo>
                  <a:lnTo>
                    <a:pt x="230251" y="277558"/>
                  </a:lnTo>
                  <a:lnTo>
                    <a:pt x="181165" y="282549"/>
                  </a:lnTo>
                  <a:lnTo>
                    <a:pt x="181165" y="234137"/>
                  </a:lnTo>
                  <a:lnTo>
                    <a:pt x="181165" y="218744"/>
                  </a:lnTo>
                  <a:lnTo>
                    <a:pt x="137058" y="248602"/>
                  </a:lnTo>
                  <a:lnTo>
                    <a:pt x="96088" y="266928"/>
                  </a:lnTo>
                  <a:lnTo>
                    <a:pt x="52755" y="278307"/>
                  </a:lnTo>
                  <a:lnTo>
                    <a:pt x="7594" y="282549"/>
                  </a:lnTo>
                  <a:lnTo>
                    <a:pt x="7594" y="181076"/>
                  </a:lnTo>
                  <a:lnTo>
                    <a:pt x="53225" y="174104"/>
                  </a:lnTo>
                  <a:lnTo>
                    <a:pt x="94272" y="156260"/>
                  </a:lnTo>
                  <a:lnTo>
                    <a:pt x="129159" y="129120"/>
                  </a:lnTo>
                  <a:lnTo>
                    <a:pt x="156311" y="94234"/>
                  </a:lnTo>
                  <a:lnTo>
                    <a:pt x="174142" y="53174"/>
                  </a:lnTo>
                  <a:lnTo>
                    <a:pt x="181076" y="7505"/>
                  </a:lnTo>
                  <a:lnTo>
                    <a:pt x="282638" y="7505"/>
                  </a:lnTo>
                  <a:lnTo>
                    <a:pt x="278930" y="48971"/>
                  </a:lnTo>
                  <a:lnTo>
                    <a:pt x="269151" y="89179"/>
                  </a:lnTo>
                  <a:lnTo>
                    <a:pt x="252691" y="128841"/>
                  </a:lnTo>
                  <a:lnTo>
                    <a:pt x="230505" y="165379"/>
                  </a:lnTo>
                  <a:lnTo>
                    <a:pt x="230835" y="165252"/>
                  </a:lnTo>
                  <a:lnTo>
                    <a:pt x="230695" y="165481"/>
                  </a:lnTo>
                  <a:lnTo>
                    <a:pt x="223812" y="175107"/>
                  </a:lnTo>
                  <a:lnTo>
                    <a:pt x="234950" y="171259"/>
                  </a:lnTo>
                  <a:lnTo>
                    <a:pt x="258178" y="159905"/>
                  </a:lnTo>
                  <a:lnTo>
                    <a:pt x="274269" y="152044"/>
                  </a:lnTo>
                  <a:lnTo>
                    <a:pt x="307022" y="124485"/>
                  </a:lnTo>
                  <a:lnTo>
                    <a:pt x="332092" y="90157"/>
                  </a:lnTo>
                  <a:lnTo>
                    <a:pt x="348335" y="50647"/>
                  </a:lnTo>
                  <a:lnTo>
                    <a:pt x="354647" y="7505"/>
                  </a:lnTo>
                  <a:lnTo>
                    <a:pt x="456222" y="7505"/>
                  </a:lnTo>
                  <a:lnTo>
                    <a:pt x="456222" y="0"/>
                  </a:lnTo>
                  <a:lnTo>
                    <a:pt x="347154" y="0"/>
                  </a:lnTo>
                  <a:lnTo>
                    <a:pt x="347154" y="3759"/>
                  </a:lnTo>
                  <a:lnTo>
                    <a:pt x="339763" y="53263"/>
                  </a:lnTo>
                  <a:lnTo>
                    <a:pt x="318808" y="97523"/>
                  </a:lnTo>
                  <a:lnTo>
                    <a:pt x="290144" y="129476"/>
                  </a:lnTo>
                  <a:lnTo>
                    <a:pt x="290144" y="3759"/>
                  </a:lnTo>
                  <a:lnTo>
                    <a:pt x="290144" y="1422"/>
                  </a:lnTo>
                  <a:lnTo>
                    <a:pt x="290144" y="0"/>
                  </a:lnTo>
                  <a:lnTo>
                    <a:pt x="287616" y="0"/>
                  </a:lnTo>
                  <a:lnTo>
                    <a:pt x="287616" y="132283"/>
                  </a:lnTo>
                  <a:lnTo>
                    <a:pt x="286143" y="133934"/>
                  </a:lnTo>
                  <a:lnTo>
                    <a:pt x="283883" y="135318"/>
                  </a:lnTo>
                  <a:lnTo>
                    <a:pt x="287616" y="132283"/>
                  </a:lnTo>
                  <a:lnTo>
                    <a:pt x="287616" y="0"/>
                  </a:lnTo>
                  <a:lnTo>
                    <a:pt x="173570" y="0"/>
                  </a:lnTo>
                  <a:lnTo>
                    <a:pt x="173570" y="3759"/>
                  </a:lnTo>
                  <a:lnTo>
                    <a:pt x="167500" y="48856"/>
                  </a:lnTo>
                  <a:lnTo>
                    <a:pt x="150368" y="89420"/>
                  </a:lnTo>
                  <a:lnTo>
                    <a:pt x="123786" y="123799"/>
                  </a:lnTo>
                  <a:lnTo>
                    <a:pt x="89408" y="150368"/>
                  </a:lnTo>
                  <a:lnTo>
                    <a:pt x="48856" y="167513"/>
                  </a:lnTo>
                  <a:lnTo>
                    <a:pt x="3746" y="173583"/>
                  </a:lnTo>
                  <a:lnTo>
                    <a:pt x="0" y="173583"/>
                  </a:lnTo>
                  <a:lnTo>
                    <a:pt x="0" y="290144"/>
                  </a:lnTo>
                  <a:lnTo>
                    <a:pt x="3746" y="290144"/>
                  </a:lnTo>
                  <a:lnTo>
                    <a:pt x="49377" y="286550"/>
                  </a:lnTo>
                  <a:lnTo>
                    <a:pt x="65849" y="282549"/>
                  </a:lnTo>
                  <a:lnTo>
                    <a:pt x="93256" y="275894"/>
                  </a:lnTo>
                  <a:lnTo>
                    <a:pt x="134835" y="258356"/>
                  </a:lnTo>
                  <a:lnTo>
                    <a:pt x="173570" y="234137"/>
                  </a:lnTo>
                  <a:lnTo>
                    <a:pt x="173570" y="290144"/>
                  </a:lnTo>
                  <a:lnTo>
                    <a:pt x="177317" y="290144"/>
                  </a:lnTo>
                  <a:lnTo>
                    <a:pt x="223710" y="286385"/>
                  </a:lnTo>
                  <a:lnTo>
                    <a:pt x="267728" y="275513"/>
                  </a:lnTo>
                  <a:lnTo>
                    <a:pt x="308813" y="258127"/>
                  </a:lnTo>
                  <a:lnTo>
                    <a:pt x="346341" y="234810"/>
                  </a:lnTo>
                  <a:lnTo>
                    <a:pt x="354647" y="227685"/>
                  </a:lnTo>
                  <a:lnTo>
                    <a:pt x="354647" y="281851"/>
                  </a:lnTo>
                  <a:lnTo>
                    <a:pt x="463715" y="281851"/>
                  </a:lnTo>
                  <a:lnTo>
                    <a:pt x="463715" y="3759"/>
                  </a:lnTo>
                  <a:lnTo>
                    <a:pt x="46371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202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060E2C3C-70FE-40BC-B7A0-04B653EA669E}"/>
              </a:ext>
            </a:extLst>
          </p:cNvPr>
          <p:cNvSpPr/>
          <p:nvPr/>
        </p:nvSpPr>
        <p:spPr>
          <a:xfrm rot="8100000">
            <a:off x="-1604559" y="-296179"/>
            <a:ext cx="2528986" cy="149891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800B17-54C5-49D7-B91F-F2EC64BF78DC}"/>
              </a:ext>
            </a:extLst>
          </p:cNvPr>
          <p:cNvSpPr txBox="1"/>
          <p:nvPr/>
        </p:nvSpPr>
        <p:spPr>
          <a:xfrm>
            <a:off x="668722" y="1046862"/>
            <a:ext cx="9111681" cy="2857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ts val="1100"/>
              <a:buFontTx/>
              <a:buNone/>
              <a:tabLst/>
              <a:defRPr/>
            </a:pPr>
            <a:r>
              <a:rPr lang="ru-RU" sz="1200" dirty="0">
                <a:latin typeface="Century Gothic" panose="020B0502020202020204" pitchFamily="34" charset="0"/>
              </a:rPr>
              <a:t>Дополнительная информация, позволяющая представить проект инвестиционно-привлекательным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2944F40B-9F98-4804-97A9-08129AF97456}"/>
              </a:ext>
            </a:extLst>
          </p:cNvPr>
          <p:cNvSpPr/>
          <p:nvPr/>
        </p:nvSpPr>
        <p:spPr>
          <a:xfrm>
            <a:off x="539750" y="2426499"/>
            <a:ext cx="4883150" cy="1080000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24AE66-02BD-4994-A179-C9B946BAEFD0}"/>
              </a:ext>
            </a:extLst>
          </p:cNvPr>
          <p:cNvSpPr txBox="1"/>
          <p:nvPr/>
        </p:nvSpPr>
        <p:spPr>
          <a:xfrm>
            <a:off x="674086" y="1915825"/>
            <a:ext cx="37836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rgbClr val="148B72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Схематично представить архитектуру вашего решения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B6F60153-165E-4372-A78D-046DDE202E71}"/>
              </a:ext>
            </a:extLst>
          </p:cNvPr>
          <p:cNvSpPr/>
          <p:nvPr/>
        </p:nvSpPr>
        <p:spPr>
          <a:xfrm>
            <a:off x="539750" y="4186090"/>
            <a:ext cx="4883150" cy="1080000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FC9856E-B4E0-44A3-A7EC-F275B5833076}"/>
              </a:ext>
            </a:extLst>
          </p:cNvPr>
          <p:cNvSpPr txBox="1"/>
          <p:nvPr/>
        </p:nvSpPr>
        <p:spPr>
          <a:xfrm>
            <a:off x="674086" y="3687682"/>
            <a:ext cx="42325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rgbClr val="148B72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Приложить патенты и заверения оформленной интеллектуальной собственности</a:t>
            </a: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1AEA8E6B-D6AE-47E7-98AA-C39BF8183536}"/>
              </a:ext>
            </a:extLst>
          </p:cNvPr>
          <p:cNvSpPr/>
          <p:nvPr/>
        </p:nvSpPr>
        <p:spPr>
          <a:xfrm>
            <a:off x="539750" y="5949053"/>
            <a:ext cx="4883150" cy="1080000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EE10292-4BCB-440E-B0D8-1585E1449957}"/>
              </a:ext>
            </a:extLst>
          </p:cNvPr>
          <p:cNvSpPr txBox="1"/>
          <p:nvPr/>
        </p:nvSpPr>
        <p:spPr>
          <a:xfrm>
            <a:off x="674086" y="5445543"/>
            <a:ext cx="38118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rgbClr val="148B72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Приложить резюме или краткие интро </a:t>
            </a:r>
            <a:b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rgbClr val="148B72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</a:b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rgbClr val="148B72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на основных участников команд</a:t>
            </a: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7C156F22-439F-4EE2-82C5-15BCDE1D2CFD}"/>
              </a:ext>
            </a:extLst>
          </p:cNvPr>
          <p:cNvSpPr/>
          <p:nvPr/>
        </p:nvSpPr>
        <p:spPr>
          <a:xfrm>
            <a:off x="5724525" y="2414861"/>
            <a:ext cx="4883150" cy="1080000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730988-DF29-4FD9-B299-2047CED311E5}"/>
              </a:ext>
            </a:extLst>
          </p:cNvPr>
          <p:cNvSpPr txBox="1"/>
          <p:nvPr/>
        </p:nvSpPr>
        <p:spPr>
          <a:xfrm>
            <a:off x="5858861" y="1913214"/>
            <a:ext cx="42045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rgbClr val="148B72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Приложить рекомендательные письма текущих клиентов</a:t>
            </a: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19941A04-DEC9-405C-910D-80B824691550}"/>
              </a:ext>
            </a:extLst>
          </p:cNvPr>
          <p:cNvSpPr/>
          <p:nvPr/>
        </p:nvSpPr>
        <p:spPr>
          <a:xfrm>
            <a:off x="5737225" y="4167880"/>
            <a:ext cx="4883150" cy="1080000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5667262-F9A9-447C-AD8E-19999D9C1277}"/>
              </a:ext>
            </a:extLst>
          </p:cNvPr>
          <p:cNvSpPr txBox="1"/>
          <p:nvPr/>
        </p:nvSpPr>
        <p:spPr>
          <a:xfrm>
            <a:off x="5871561" y="3739297"/>
            <a:ext cx="430431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rgbClr val="148B72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Описать кейсы внедрения вашего решения</a:t>
            </a:r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id="{3004CA52-AEF2-4972-A511-68E790F13DCC}"/>
              </a:ext>
            </a:extLst>
          </p:cNvPr>
          <p:cNvSpPr/>
          <p:nvPr/>
        </p:nvSpPr>
        <p:spPr>
          <a:xfrm>
            <a:off x="5737225" y="5937126"/>
            <a:ext cx="4883150" cy="1080000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9015F7-829E-4353-A58C-02E4141A5904}"/>
              </a:ext>
            </a:extLst>
          </p:cNvPr>
          <p:cNvSpPr txBox="1"/>
          <p:nvPr/>
        </p:nvSpPr>
        <p:spPr>
          <a:xfrm>
            <a:off x="5871561" y="5437878"/>
            <a:ext cx="40177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rgbClr val="148B72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А также любая другая значимая для оценки проекта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2EE78C1-68AE-4C1D-BDE8-9D275E42038E}"/>
              </a:ext>
            </a:extLst>
          </p:cNvPr>
          <p:cNvSpPr txBox="1"/>
          <p:nvPr/>
        </p:nvSpPr>
        <p:spPr>
          <a:xfrm>
            <a:off x="668722" y="1554320"/>
            <a:ext cx="1604578" cy="2857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Tx/>
              <a:buSzPts val="1100"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Например:</a:t>
            </a:r>
          </a:p>
        </p:txBody>
      </p:sp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DBB6D742-363B-44E0-8397-E5002816CD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81126" y="3767137"/>
            <a:ext cx="341774" cy="366185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2EB2BEF9-CEC2-4DEC-BC59-E9468F74C4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170188" y="3714476"/>
            <a:ext cx="437487" cy="408076"/>
          </a:xfrm>
          <a:prstGeom prst="rect">
            <a:avLst/>
          </a:prstGeom>
        </p:spPr>
      </p:pic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8E72DD54-8114-49E7-8F68-1F1845BEE0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65313" y="5458243"/>
            <a:ext cx="426858" cy="396000"/>
          </a:xfrm>
          <a:prstGeom prst="rect">
            <a:avLst/>
          </a:prstGeom>
        </p:spPr>
      </p:pic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002C7235-FCAC-454B-B930-90F15DD6A77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233673" y="5458243"/>
            <a:ext cx="339928" cy="350387"/>
          </a:xfrm>
          <a:prstGeom prst="rect">
            <a:avLst/>
          </a:prstGeom>
        </p:spPr>
      </p:pic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634A2DA5-FE59-4227-AEDD-87989FD8A1E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165525" y="1922510"/>
            <a:ext cx="408076" cy="404213"/>
          </a:xfrm>
          <a:prstGeom prst="rect">
            <a:avLst/>
          </a:prstGeom>
        </p:spPr>
      </p:pic>
      <p:pic>
        <p:nvPicPr>
          <p:cNvPr id="57" name="Рисунок 56">
            <a:extLst>
              <a:ext uri="{FF2B5EF4-FFF2-40B4-BE49-F238E27FC236}">
                <a16:creationId xmlns:a16="http://schemas.microsoft.com/office/drawing/2014/main" id="{3546AB85-B7AD-4A23-9367-D5A3E96C621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979539" y="1986740"/>
            <a:ext cx="412631" cy="36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749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D219372F-E072-F720-6E8E-3862A92F5B08}"/>
              </a:ext>
            </a:extLst>
          </p:cNvPr>
          <p:cNvSpPr/>
          <p:nvPr/>
        </p:nvSpPr>
        <p:spPr>
          <a:xfrm>
            <a:off x="7417270" y="5316469"/>
            <a:ext cx="3177998" cy="1676147"/>
          </a:xfrm>
          <a:prstGeom prst="roundRect">
            <a:avLst>
              <a:gd name="adj" fmla="val 886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4CD33C12-D703-5C4E-77E5-B63BFC82EA2C}"/>
              </a:ext>
            </a:extLst>
          </p:cNvPr>
          <p:cNvSpPr/>
          <p:nvPr/>
        </p:nvSpPr>
        <p:spPr>
          <a:xfrm>
            <a:off x="3969220" y="5316469"/>
            <a:ext cx="3177998" cy="1676147"/>
          </a:xfrm>
          <a:prstGeom prst="roundRect">
            <a:avLst>
              <a:gd name="adj" fmla="val 886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37CA75CA-0BFB-9A60-42C8-2F8045664DE1}"/>
              </a:ext>
            </a:extLst>
          </p:cNvPr>
          <p:cNvSpPr/>
          <p:nvPr/>
        </p:nvSpPr>
        <p:spPr>
          <a:xfrm>
            <a:off x="514643" y="5316469"/>
            <a:ext cx="3177998" cy="1676147"/>
          </a:xfrm>
          <a:prstGeom prst="roundRect">
            <a:avLst>
              <a:gd name="adj" fmla="val 886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85" name="object 2"/>
          <p:cNvSpPr txBox="1">
            <a:spLocks/>
          </p:cNvSpPr>
          <p:nvPr/>
        </p:nvSpPr>
        <p:spPr>
          <a:xfrm>
            <a:off x="743358" y="410322"/>
            <a:ext cx="9486607" cy="467017"/>
          </a:xfrm>
          <a:prstGeom prst="rect">
            <a:avLst/>
          </a:prstGeom>
        </p:spPr>
        <p:txBody>
          <a:bodyPr vert="horz" wrap="square" lIns="0" tIns="13999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000" algn="l">
              <a:lnSpc>
                <a:spcPct val="100000"/>
              </a:lnSpc>
              <a:spcBef>
                <a:spcPts val="110"/>
              </a:spcBef>
            </a:pPr>
            <a:r>
              <a:rPr lang="ru-RU" sz="2943" b="1" spc="-5" dirty="0">
                <a:latin typeface="Century Gothic" panose="020B0502020202020204" pitchFamily="34" charset="0"/>
              </a:rPr>
              <a:t>Контакты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5F6CE3BC-FA53-16C4-4D71-6F11E431668C}"/>
              </a:ext>
            </a:extLst>
          </p:cNvPr>
          <p:cNvGrpSpPr/>
          <p:nvPr/>
        </p:nvGrpSpPr>
        <p:grpSpPr>
          <a:xfrm>
            <a:off x="9344622" y="315261"/>
            <a:ext cx="1372591" cy="285417"/>
            <a:chOff x="7419519" y="167840"/>
            <a:chExt cx="1462048" cy="304019"/>
          </a:xfrm>
        </p:grpSpPr>
        <p:pic>
          <p:nvPicPr>
            <p:cNvPr id="6" name="object 3">
              <a:extLst>
                <a:ext uri="{FF2B5EF4-FFF2-40B4-BE49-F238E27FC236}">
                  <a16:creationId xmlns:a16="http://schemas.microsoft.com/office/drawing/2014/main" id="{479C21EF-EA2E-CA29-4BCA-78B789798B81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99705" y="171488"/>
              <a:ext cx="881862" cy="300371"/>
            </a:xfrm>
            <a:prstGeom prst="rect">
              <a:avLst/>
            </a:prstGeom>
          </p:spPr>
        </p:pic>
        <p:sp>
          <p:nvSpPr>
            <p:cNvPr id="7" name="object 4">
              <a:extLst>
                <a:ext uri="{FF2B5EF4-FFF2-40B4-BE49-F238E27FC236}">
                  <a16:creationId xmlns:a16="http://schemas.microsoft.com/office/drawing/2014/main" id="{2AE52B9A-FDB5-2007-AD61-EA86605CD703}"/>
                </a:ext>
              </a:extLst>
            </p:cNvPr>
            <p:cNvSpPr/>
            <p:nvPr/>
          </p:nvSpPr>
          <p:spPr>
            <a:xfrm>
              <a:off x="7419519" y="167840"/>
              <a:ext cx="464184" cy="290195"/>
            </a:xfrm>
            <a:custGeom>
              <a:avLst/>
              <a:gdLst/>
              <a:ahLst/>
              <a:cxnLst/>
              <a:rect l="l" t="t" r="r" b="b"/>
              <a:pathLst>
                <a:path w="464185" h="290194">
                  <a:moveTo>
                    <a:pt x="463715" y="0"/>
                  </a:moveTo>
                  <a:lnTo>
                    <a:pt x="456222" y="0"/>
                  </a:lnTo>
                  <a:lnTo>
                    <a:pt x="456222" y="7505"/>
                  </a:lnTo>
                  <a:lnTo>
                    <a:pt x="451231" y="56591"/>
                  </a:lnTo>
                  <a:lnTo>
                    <a:pt x="438073" y="102793"/>
                  </a:lnTo>
                  <a:lnTo>
                    <a:pt x="417525" y="145389"/>
                  </a:lnTo>
                  <a:lnTo>
                    <a:pt x="390334" y="183591"/>
                  </a:lnTo>
                  <a:lnTo>
                    <a:pt x="357263" y="216662"/>
                  </a:lnTo>
                  <a:lnTo>
                    <a:pt x="319049" y="243852"/>
                  </a:lnTo>
                  <a:lnTo>
                    <a:pt x="276466" y="264401"/>
                  </a:lnTo>
                  <a:lnTo>
                    <a:pt x="230251" y="277558"/>
                  </a:lnTo>
                  <a:lnTo>
                    <a:pt x="181165" y="282549"/>
                  </a:lnTo>
                  <a:lnTo>
                    <a:pt x="181165" y="234137"/>
                  </a:lnTo>
                  <a:lnTo>
                    <a:pt x="181165" y="218744"/>
                  </a:lnTo>
                  <a:lnTo>
                    <a:pt x="137058" y="248602"/>
                  </a:lnTo>
                  <a:lnTo>
                    <a:pt x="96088" y="266928"/>
                  </a:lnTo>
                  <a:lnTo>
                    <a:pt x="52755" y="278307"/>
                  </a:lnTo>
                  <a:lnTo>
                    <a:pt x="7594" y="282549"/>
                  </a:lnTo>
                  <a:lnTo>
                    <a:pt x="7594" y="181076"/>
                  </a:lnTo>
                  <a:lnTo>
                    <a:pt x="53225" y="174104"/>
                  </a:lnTo>
                  <a:lnTo>
                    <a:pt x="94272" y="156260"/>
                  </a:lnTo>
                  <a:lnTo>
                    <a:pt x="129159" y="129120"/>
                  </a:lnTo>
                  <a:lnTo>
                    <a:pt x="156311" y="94234"/>
                  </a:lnTo>
                  <a:lnTo>
                    <a:pt x="174142" y="53174"/>
                  </a:lnTo>
                  <a:lnTo>
                    <a:pt x="181076" y="7505"/>
                  </a:lnTo>
                  <a:lnTo>
                    <a:pt x="282638" y="7505"/>
                  </a:lnTo>
                  <a:lnTo>
                    <a:pt x="278930" y="48971"/>
                  </a:lnTo>
                  <a:lnTo>
                    <a:pt x="269151" y="89179"/>
                  </a:lnTo>
                  <a:lnTo>
                    <a:pt x="252691" y="128841"/>
                  </a:lnTo>
                  <a:lnTo>
                    <a:pt x="230505" y="165379"/>
                  </a:lnTo>
                  <a:lnTo>
                    <a:pt x="230835" y="165252"/>
                  </a:lnTo>
                  <a:lnTo>
                    <a:pt x="230695" y="165481"/>
                  </a:lnTo>
                  <a:lnTo>
                    <a:pt x="223812" y="175107"/>
                  </a:lnTo>
                  <a:lnTo>
                    <a:pt x="234950" y="171259"/>
                  </a:lnTo>
                  <a:lnTo>
                    <a:pt x="258178" y="159905"/>
                  </a:lnTo>
                  <a:lnTo>
                    <a:pt x="274269" y="152044"/>
                  </a:lnTo>
                  <a:lnTo>
                    <a:pt x="307022" y="124485"/>
                  </a:lnTo>
                  <a:lnTo>
                    <a:pt x="332092" y="90157"/>
                  </a:lnTo>
                  <a:lnTo>
                    <a:pt x="348335" y="50647"/>
                  </a:lnTo>
                  <a:lnTo>
                    <a:pt x="354647" y="7505"/>
                  </a:lnTo>
                  <a:lnTo>
                    <a:pt x="456222" y="7505"/>
                  </a:lnTo>
                  <a:lnTo>
                    <a:pt x="456222" y="0"/>
                  </a:lnTo>
                  <a:lnTo>
                    <a:pt x="347154" y="0"/>
                  </a:lnTo>
                  <a:lnTo>
                    <a:pt x="347154" y="3759"/>
                  </a:lnTo>
                  <a:lnTo>
                    <a:pt x="339763" y="53263"/>
                  </a:lnTo>
                  <a:lnTo>
                    <a:pt x="318808" y="97523"/>
                  </a:lnTo>
                  <a:lnTo>
                    <a:pt x="290144" y="129476"/>
                  </a:lnTo>
                  <a:lnTo>
                    <a:pt x="290144" y="3759"/>
                  </a:lnTo>
                  <a:lnTo>
                    <a:pt x="290144" y="1422"/>
                  </a:lnTo>
                  <a:lnTo>
                    <a:pt x="290144" y="0"/>
                  </a:lnTo>
                  <a:lnTo>
                    <a:pt x="287616" y="0"/>
                  </a:lnTo>
                  <a:lnTo>
                    <a:pt x="287616" y="132283"/>
                  </a:lnTo>
                  <a:lnTo>
                    <a:pt x="286143" y="133934"/>
                  </a:lnTo>
                  <a:lnTo>
                    <a:pt x="283883" y="135318"/>
                  </a:lnTo>
                  <a:lnTo>
                    <a:pt x="287616" y="132283"/>
                  </a:lnTo>
                  <a:lnTo>
                    <a:pt x="287616" y="0"/>
                  </a:lnTo>
                  <a:lnTo>
                    <a:pt x="173570" y="0"/>
                  </a:lnTo>
                  <a:lnTo>
                    <a:pt x="173570" y="3759"/>
                  </a:lnTo>
                  <a:lnTo>
                    <a:pt x="167500" y="48856"/>
                  </a:lnTo>
                  <a:lnTo>
                    <a:pt x="150368" y="89420"/>
                  </a:lnTo>
                  <a:lnTo>
                    <a:pt x="123786" y="123799"/>
                  </a:lnTo>
                  <a:lnTo>
                    <a:pt x="89408" y="150368"/>
                  </a:lnTo>
                  <a:lnTo>
                    <a:pt x="48856" y="167513"/>
                  </a:lnTo>
                  <a:lnTo>
                    <a:pt x="3746" y="173583"/>
                  </a:lnTo>
                  <a:lnTo>
                    <a:pt x="0" y="173583"/>
                  </a:lnTo>
                  <a:lnTo>
                    <a:pt x="0" y="290144"/>
                  </a:lnTo>
                  <a:lnTo>
                    <a:pt x="3746" y="290144"/>
                  </a:lnTo>
                  <a:lnTo>
                    <a:pt x="49377" y="286550"/>
                  </a:lnTo>
                  <a:lnTo>
                    <a:pt x="65849" y="282549"/>
                  </a:lnTo>
                  <a:lnTo>
                    <a:pt x="93256" y="275894"/>
                  </a:lnTo>
                  <a:lnTo>
                    <a:pt x="134835" y="258356"/>
                  </a:lnTo>
                  <a:lnTo>
                    <a:pt x="173570" y="234137"/>
                  </a:lnTo>
                  <a:lnTo>
                    <a:pt x="173570" y="290144"/>
                  </a:lnTo>
                  <a:lnTo>
                    <a:pt x="177317" y="290144"/>
                  </a:lnTo>
                  <a:lnTo>
                    <a:pt x="223710" y="286385"/>
                  </a:lnTo>
                  <a:lnTo>
                    <a:pt x="267728" y="275513"/>
                  </a:lnTo>
                  <a:lnTo>
                    <a:pt x="308813" y="258127"/>
                  </a:lnTo>
                  <a:lnTo>
                    <a:pt x="346341" y="234810"/>
                  </a:lnTo>
                  <a:lnTo>
                    <a:pt x="354647" y="227685"/>
                  </a:lnTo>
                  <a:lnTo>
                    <a:pt x="354647" y="281851"/>
                  </a:lnTo>
                  <a:lnTo>
                    <a:pt x="463715" y="281851"/>
                  </a:lnTo>
                  <a:lnTo>
                    <a:pt x="463715" y="3759"/>
                  </a:lnTo>
                  <a:lnTo>
                    <a:pt x="46371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202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0" name="Google Shape;240;p23">
            <a:extLst>
              <a:ext uri="{FF2B5EF4-FFF2-40B4-BE49-F238E27FC236}">
                <a16:creationId xmlns:a16="http://schemas.microsoft.com/office/drawing/2014/main" id="{992BD885-E86A-9153-3456-62F52FBC8A7D}"/>
              </a:ext>
            </a:extLst>
          </p:cNvPr>
          <p:cNvSpPr txBox="1"/>
          <p:nvPr/>
        </p:nvSpPr>
        <p:spPr>
          <a:xfrm>
            <a:off x="755651" y="1793037"/>
            <a:ext cx="2936990" cy="424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lnSpc>
                <a:spcPct val="115000"/>
              </a:lnSpc>
              <a:buSzPts val="1100"/>
            </a:pPr>
            <a:r>
              <a:rPr lang="ru" sz="12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Дополнительная информация </a:t>
            </a:r>
            <a:br>
              <a:rPr lang="ru" sz="12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</a:br>
            <a:endParaRPr lang="ru-RU" sz="1200" dirty="0">
              <a:latin typeface="Century Gothic" panose="020B0502020202020204" pitchFamily="34" charset="0"/>
              <a:ea typeface="Montserrat"/>
              <a:cs typeface="Montserrat"/>
              <a:sym typeface="Montserrat"/>
            </a:endParaRPr>
          </a:p>
        </p:txBody>
      </p:sp>
      <p:grpSp>
        <p:nvGrpSpPr>
          <p:cNvPr id="15" name="Google Shape;241;p23">
            <a:extLst>
              <a:ext uri="{FF2B5EF4-FFF2-40B4-BE49-F238E27FC236}">
                <a16:creationId xmlns:a16="http://schemas.microsoft.com/office/drawing/2014/main" id="{B8B2C4FC-142F-165C-BBA9-D097ADFDA1D9}"/>
              </a:ext>
            </a:extLst>
          </p:cNvPr>
          <p:cNvGrpSpPr/>
          <p:nvPr/>
        </p:nvGrpSpPr>
        <p:grpSpPr>
          <a:xfrm>
            <a:off x="755650" y="4885583"/>
            <a:ext cx="3076189" cy="801494"/>
            <a:chOff x="-2157317" y="-57150"/>
            <a:chExt cx="3360617" cy="875601"/>
          </a:xfrm>
        </p:grpSpPr>
        <p:sp>
          <p:nvSpPr>
            <p:cNvPr id="16" name="Google Shape;242;p23">
              <a:extLst>
                <a:ext uri="{FF2B5EF4-FFF2-40B4-BE49-F238E27FC236}">
                  <a16:creationId xmlns:a16="http://schemas.microsoft.com/office/drawing/2014/main" id="{5A736705-068F-1E90-1201-1D0BE0F70307}"/>
                </a:ext>
              </a:extLst>
            </p:cNvPr>
            <p:cNvSpPr txBox="1"/>
            <p:nvPr/>
          </p:nvSpPr>
          <p:spPr>
            <a:xfrm>
              <a:off x="-2157300" y="-57150"/>
              <a:ext cx="3360600" cy="4236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>
                <a:lnSpc>
                  <a:spcPct val="140014"/>
                </a:lnSpc>
              </a:pPr>
              <a:r>
                <a:rPr lang="ru" b="1" dirty="0">
                  <a:solidFill>
                    <a:srgbClr val="148B72"/>
                  </a:solidFill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Подзаголовок</a:t>
              </a:r>
              <a:endParaRPr b="1" dirty="0">
                <a:solidFill>
                  <a:srgbClr val="148B72"/>
                </a:solidFill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7" name="Google Shape;243;p23">
              <a:extLst>
                <a:ext uri="{FF2B5EF4-FFF2-40B4-BE49-F238E27FC236}">
                  <a16:creationId xmlns:a16="http://schemas.microsoft.com/office/drawing/2014/main" id="{741E70DC-1101-E1D7-B8EE-09C1CA748F34}"/>
                </a:ext>
              </a:extLst>
            </p:cNvPr>
            <p:cNvSpPr txBox="1"/>
            <p:nvPr/>
          </p:nvSpPr>
          <p:spPr>
            <a:xfrm>
              <a:off x="-2157317" y="576363"/>
              <a:ext cx="3360600" cy="2420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>
                <a:lnSpc>
                  <a:spcPct val="120007"/>
                </a:lnSpc>
              </a:pPr>
              <a:r>
                <a:rPr lang="ru" sz="1200" dirty="0"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Данные</a:t>
              </a:r>
              <a:endParaRPr sz="12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8" name="Google Shape;244;p23">
            <a:extLst>
              <a:ext uri="{FF2B5EF4-FFF2-40B4-BE49-F238E27FC236}">
                <a16:creationId xmlns:a16="http://schemas.microsoft.com/office/drawing/2014/main" id="{47B06B5F-05CD-52E3-65F9-973D7B59A8D1}"/>
              </a:ext>
            </a:extLst>
          </p:cNvPr>
          <p:cNvGrpSpPr/>
          <p:nvPr/>
        </p:nvGrpSpPr>
        <p:grpSpPr>
          <a:xfrm>
            <a:off x="4206055" y="4885583"/>
            <a:ext cx="3076189" cy="801494"/>
            <a:chOff x="-2157317" y="-57150"/>
            <a:chExt cx="3360617" cy="875601"/>
          </a:xfrm>
        </p:grpSpPr>
        <p:sp>
          <p:nvSpPr>
            <p:cNvPr id="19" name="Google Shape;245;p23">
              <a:extLst>
                <a:ext uri="{FF2B5EF4-FFF2-40B4-BE49-F238E27FC236}">
                  <a16:creationId xmlns:a16="http://schemas.microsoft.com/office/drawing/2014/main" id="{71AF825D-962D-7501-2341-ADE611910939}"/>
                </a:ext>
              </a:extLst>
            </p:cNvPr>
            <p:cNvSpPr txBox="1"/>
            <p:nvPr/>
          </p:nvSpPr>
          <p:spPr>
            <a:xfrm>
              <a:off x="-2157300" y="-57150"/>
              <a:ext cx="3360600" cy="4236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>
              <a:defPPr>
                <a:defRPr lang="en-US"/>
              </a:defPPr>
              <a:lvl1pPr>
                <a:lnSpc>
                  <a:spcPct val="140014"/>
                </a:lnSpc>
                <a:defRPr b="1">
                  <a:solidFill>
                    <a:srgbClr val="148B72"/>
                  </a:solidFill>
                  <a:latin typeface="TT Firs Neue" panose="02000503030000020004" pitchFamily="2" charset="-52"/>
                  <a:ea typeface="Montserrat"/>
                  <a:cs typeface="Montserrat"/>
                </a:defRPr>
              </a:lvl1pPr>
            </a:lstStyle>
            <a:p>
              <a:r>
                <a:rPr lang="ru" dirty="0">
                  <a:latin typeface="Century Gothic" panose="020B0502020202020204" pitchFamily="34" charset="0"/>
                  <a:sym typeface="Montserrat"/>
                </a:rPr>
                <a:t>Подзаголовок</a:t>
              </a:r>
              <a:endParaRPr dirty="0">
                <a:latin typeface="Century Gothic" panose="020B0502020202020204" pitchFamily="34" charset="0"/>
                <a:sym typeface="Montserrat"/>
              </a:endParaRPr>
            </a:p>
          </p:txBody>
        </p:sp>
        <p:sp>
          <p:nvSpPr>
            <p:cNvPr id="20" name="Google Shape;246;p23">
              <a:extLst>
                <a:ext uri="{FF2B5EF4-FFF2-40B4-BE49-F238E27FC236}">
                  <a16:creationId xmlns:a16="http://schemas.microsoft.com/office/drawing/2014/main" id="{DD54AA82-8A00-C021-DB1F-98C8CC2248FC}"/>
                </a:ext>
              </a:extLst>
            </p:cNvPr>
            <p:cNvSpPr txBox="1"/>
            <p:nvPr/>
          </p:nvSpPr>
          <p:spPr>
            <a:xfrm>
              <a:off x="-2157317" y="576363"/>
              <a:ext cx="3360600" cy="2420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>
                <a:lnSpc>
                  <a:spcPct val="120007"/>
                </a:lnSpc>
              </a:pPr>
              <a:r>
                <a:rPr lang="ru" sz="1200" dirty="0"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Данные</a:t>
              </a:r>
              <a:endParaRPr sz="12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21" name="Google Shape;247;p23">
            <a:extLst>
              <a:ext uri="{FF2B5EF4-FFF2-40B4-BE49-F238E27FC236}">
                <a16:creationId xmlns:a16="http://schemas.microsoft.com/office/drawing/2014/main" id="{C4561A2D-099E-E252-A675-871CAA53B507}"/>
              </a:ext>
            </a:extLst>
          </p:cNvPr>
          <p:cNvGrpSpPr/>
          <p:nvPr/>
        </p:nvGrpSpPr>
        <p:grpSpPr>
          <a:xfrm>
            <a:off x="7654105" y="4885583"/>
            <a:ext cx="3076189" cy="801494"/>
            <a:chOff x="-2157317" y="-57150"/>
            <a:chExt cx="3360617" cy="875601"/>
          </a:xfrm>
        </p:grpSpPr>
        <p:sp>
          <p:nvSpPr>
            <p:cNvPr id="22" name="Google Shape;248;p23">
              <a:extLst>
                <a:ext uri="{FF2B5EF4-FFF2-40B4-BE49-F238E27FC236}">
                  <a16:creationId xmlns:a16="http://schemas.microsoft.com/office/drawing/2014/main" id="{4D817E38-B813-D8D1-E18C-1FADB5C4C29E}"/>
                </a:ext>
              </a:extLst>
            </p:cNvPr>
            <p:cNvSpPr txBox="1"/>
            <p:nvPr/>
          </p:nvSpPr>
          <p:spPr>
            <a:xfrm>
              <a:off x="-2157300" y="-57150"/>
              <a:ext cx="3360600" cy="4236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>
              <a:defPPr>
                <a:defRPr lang="en-US"/>
              </a:defPPr>
              <a:lvl1pPr>
                <a:lnSpc>
                  <a:spcPct val="140014"/>
                </a:lnSpc>
                <a:defRPr b="1">
                  <a:solidFill>
                    <a:srgbClr val="148B72"/>
                  </a:solidFill>
                  <a:latin typeface="TT Firs Neue" panose="02000503030000020004" pitchFamily="2" charset="-52"/>
                  <a:ea typeface="Montserrat"/>
                  <a:cs typeface="Montserrat"/>
                </a:defRPr>
              </a:lvl1pPr>
            </a:lstStyle>
            <a:p>
              <a:r>
                <a:rPr lang="ru" dirty="0">
                  <a:latin typeface="Century Gothic" panose="020B0502020202020204" pitchFamily="34" charset="0"/>
                  <a:sym typeface="Montserrat"/>
                </a:rPr>
                <a:t>Подзаголовок</a:t>
              </a:r>
              <a:endParaRPr dirty="0">
                <a:latin typeface="Century Gothic" panose="020B0502020202020204" pitchFamily="34" charset="0"/>
                <a:sym typeface="Montserrat"/>
              </a:endParaRPr>
            </a:p>
          </p:txBody>
        </p:sp>
        <p:sp>
          <p:nvSpPr>
            <p:cNvPr id="23" name="Google Shape;249;p23">
              <a:extLst>
                <a:ext uri="{FF2B5EF4-FFF2-40B4-BE49-F238E27FC236}">
                  <a16:creationId xmlns:a16="http://schemas.microsoft.com/office/drawing/2014/main" id="{4DDFAF41-3D1A-EC97-1BF6-BA525B7FD5B0}"/>
                </a:ext>
              </a:extLst>
            </p:cNvPr>
            <p:cNvSpPr txBox="1"/>
            <p:nvPr/>
          </p:nvSpPr>
          <p:spPr>
            <a:xfrm>
              <a:off x="-2157317" y="576363"/>
              <a:ext cx="3360600" cy="2420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>
                <a:lnSpc>
                  <a:spcPct val="120007"/>
                </a:lnSpc>
              </a:pPr>
              <a:r>
                <a:rPr lang="ru" sz="1200" dirty="0"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Данные</a:t>
              </a:r>
              <a:endParaRPr sz="12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913DBE49-BCEB-4E31-B53F-787C85B045D7}"/>
              </a:ext>
            </a:extLst>
          </p:cNvPr>
          <p:cNvSpPr/>
          <p:nvPr/>
        </p:nvSpPr>
        <p:spPr>
          <a:xfrm rot="8100000">
            <a:off x="-1604559" y="-296179"/>
            <a:ext cx="2528986" cy="149891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 dirty="0"/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92AA264B-0913-490B-A33F-58D22319C1A5}"/>
              </a:ext>
            </a:extLst>
          </p:cNvPr>
          <p:cNvSpPr/>
          <p:nvPr/>
        </p:nvSpPr>
        <p:spPr>
          <a:xfrm>
            <a:off x="539750" y="1430788"/>
            <a:ext cx="4883150" cy="2848157"/>
          </a:xfrm>
          <a:prstGeom prst="roundRect">
            <a:avLst>
              <a:gd name="adj" fmla="val 7005"/>
            </a:avLst>
          </a:prstGeom>
          <a:noFill/>
          <a:ln w="19050">
            <a:solidFill>
              <a:srgbClr val="148B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id="{8B3F08E3-07AD-487F-92BC-E6F85F2FF094}"/>
              </a:ext>
            </a:extLst>
          </p:cNvPr>
          <p:cNvSpPr/>
          <p:nvPr/>
        </p:nvSpPr>
        <p:spPr>
          <a:xfrm>
            <a:off x="5724525" y="1419150"/>
            <a:ext cx="4883150" cy="2848157"/>
          </a:xfrm>
          <a:prstGeom prst="roundRect">
            <a:avLst>
              <a:gd name="adj" fmla="val 5221"/>
            </a:avLst>
          </a:prstGeom>
          <a:noFill/>
          <a:ln w="19050">
            <a:solidFill>
              <a:srgbClr val="148B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3EE03DDA-37D0-4012-BF81-60E4A4CFF9A1}"/>
              </a:ext>
            </a:extLst>
          </p:cNvPr>
          <p:cNvSpPr/>
          <p:nvPr/>
        </p:nvSpPr>
        <p:spPr>
          <a:xfrm>
            <a:off x="8143587" y="1763228"/>
            <a:ext cx="2160000" cy="2160000"/>
          </a:xfrm>
          <a:prstGeom prst="roundRect">
            <a:avLst>
              <a:gd name="adj" fmla="val 886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31" name="Google Shape;240;p23">
            <a:extLst>
              <a:ext uri="{FF2B5EF4-FFF2-40B4-BE49-F238E27FC236}">
                <a16:creationId xmlns:a16="http://schemas.microsoft.com/office/drawing/2014/main" id="{406008C1-C89D-4C19-9FCC-D494BC9E680D}"/>
              </a:ext>
            </a:extLst>
          </p:cNvPr>
          <p:cNvSpPr txBox="1"/>
          <p:nvPr/>
        </p:nvSpPr>
        <p:spPr>
          <a:xfrm>
            <a:off x="9001482" y="2719348"/>
            <a:ext cx="1454149" cy="24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lnSpc>
                <a:spcPct val="115000"/>
              </a:lnSpc>
              <a:buSzPts val="1100"/>
            </a:pPr>
            <a:r>
              <a:rPr lang="en-US" sz="1400" dirty="0" err="1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qr</a:t>
            </a:r>
            <a:r>
              <a:rPr lang="en-US" sz="14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-</a:t>
            </a:r>
            <a:r>
              <a:rPr lang="ru-RU" sz="14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код</a:t>
            </a:r>
          </a:p>
        </p:txBody>
      </p:sp>
      <p:sp>
        <p:nvSpPr>
          <p:cNvPr id="32" name="Прямоугольник: скругленные углы 31">
            <a:extLst>
              <a:ext uri="{FF2B5EF4-FFF2-40B4-BE49-F238E27FC236}">
                <a16:creationId xmlns:a16="http://schemas.microsoft.com/office/drawing/2014/main" id="{01B0F9EE-7D79-41F3-8960-173278B7D728}"/>
              </a:ext>
            </a:extLst>
          </p:cNvPr>
          <p:cNvSpPr/>
          <p:nvPr/>
        </p:nvSpPr>
        <p:spPr>
          <a:xfrm>
            <a:off x="5911328" y="2646150"/>
            <a:ext cx="2080215" cy="432000"/>
          </a:xfrm>
          <a:prstGeom prst="roundRect">
            <a:avLst>
              <a:gd name="adj" fmla="val 19728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F45814-DF21-4833-B7BE-E5C2CFBE96B1}"/>
              </a:ext>
            </a:extLst>
          </p:cNvPr>
          <p:cNvSpPr txBox="1"/>
          <p:nvPr/>
        </p:nvSpPr>
        <p:spPr>
          <a:xfrm>
            <a:off x="6045664" y="2625095"/>
            <a:ext cx="17938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Дополнительная информация</a:t>
            </a:r>
          </a:p>
        </p:txBody>
      </p:sp>
    </p:spTree>
    <p:extLst>
      <p:ext uri="{BB962C8B-B14F-4D97-AF65-F5344CB8AC3E}">
        <p14:creationId xmlns:p14="http://schemas.microsoft.com/office/powerpoint/2010/main" val="3340342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Прямоугольник: скругленные углы 57">
            <a:extLst>
              <a:ext uri="{FF2B5EF4-FFF2-40B4-BE49-F238E27FC236}">
                <a16:creationId xmlns:a16="http://schemas.microsoft.com/office/drawing/2014/main" id="{80CC6E71-938F-4E21-B70A-680DB7E6F7AE}"/>
              </a:ext>
            </a:extLst>
          </p:cNvPr>
          <p:cNvSpPr/>
          <p:nvPr/>
        </p:nvSpPr>
        <p:spPr>
          <a:xfrm>
            <a:off x="564243" y="1237136"/>
            <a:ext cx="3287806" cy="432000"/>
          </a:xfrm>
          <a:prstGeom prst="roundRect">
            <a:avLst>
              <a:gd name="adj" fmla="val 18753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59" name="Прямоугольник: скругленные углы 58">
            <a:extLst>
              <a:ext uri="{FF2B5EF4-FFF2-40B4-BE49-F238E27FC236}">
                <a16:creationId xmlns:a16="http://schemas.microsoft.com/office/drawing/2014/main" id="{AA6E9C9B-BD27-4F37-9FC9-F90AA75302E1}"/>
              </a:ext>
            </a:extLst>
          </p:cNvPr>
          <p:cNvSpPr/>
          <p:nvPr/>
        </p:nvSpPr>
        <p:spPr>
          <a:xfrm>
            <a:off x="3953140" y="1237136"/>
            <a:ext cx="3287806" cy="432000"/>
          </a:xfrm>
          <a:prstGeom prst="roundRect">
            <a:avLst>
              <a:gd name="adj" fmla="val 17492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60" name="Прямоугольник: скругленные углы 59">
            <a:extLst>
              <a:ext uri="{FF2B5EF4-FFF2-40B4-BE49-F238E27FC236}">
                <a16:creationId xmlns:a16="http://schemas.microsoft.com/office/drawing/2014/main" id="{7D5ACF77-2DC8-4CD5-82A4-7F9FFDD4ED83}"/>
              </a:ext>
            </a:extLst>
          </p:cNvPr>
          <p:cNvSpPr/>
          <p:nvPr/>
        </p:nvSpPr>
        <p:spPr>
          <a:xfrm>
            <a:off x="7342037" y="1237136"/>
            <a:ext cx="3287806" cy="432000"/>
          </a:xfrm>
          <a:prstGeom prst="roundRect">
            <a:avLst>
              <a:gd name="adj" fmla="val 13808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6EBC27B-CA92-4A05-80A2-83A1D6A66C5E}"/>
              </a:ext>
            </a:extLst>
          </p:cNvPr>
          <p:cNvSpPr txBox="1"/>
          <p:nvPr/>
        </p:nvSpPr>
        <p:spPr>
          <a:xfrm>
            <a:off x="674086" y="3289186"/>
            <a:ext cx="4924612" cy="285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rgbClr val="148B72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Описание целевой аудитории и ее потребностей</a:t>
            </a:r>
          </a:p>
        </p:txBody>
      </p:sp>
      <p:sp>
        <p:nvSpPr>
          <p:cNvPr id="85" name="object 2"/>
          <p:cNvSpPr txBox="1">
            <a:spLocks/>
          </p:cNvSpPr>
          <p:nvPr/>
        </p:nvSpPr>
        <p:spPr>
          <a:xfrm>
            <a:off x="742950" y="409700"/>
            <a:ext cx="8177350" cy="467017"/>
          </a:xfrm>
          <a:prstGeom prst="rect">
            <a:avLst/>
          </a:prstGeom>
        </p:spPr>
        <p:txBody>
          <a:bodyPr vert="horz" wrap="square" lIns="0" tIns="13999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000" algn="l">
              <a:lnSpc>
                <a:spcPct val="100000"/>
              </a:lnSpc>
              <a:spcBef>
                <a:spcPts val="110"/>
              </a:spcBef>
            </a:pPr>
            <a:r>
              <a:rPr lang="ru-RU" sz="2943" b="1" spc="-5" dirty="0">
                <a:latin typeface="Century Gothic" panose="020B0502020202020204" pitchFamily="34" charset="0"/>
              </a:rPr>
              <a:t>Рынок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5F6CE3BC-FA53-16C4-4D71-6F11E431668C}"/>
              </a:ext>
            </a:extLst>
          </p:cNvPr>
          <p:cNvGrpSpPr/>
          <p:nvPr/>
        </p:nvGrpSpPr>
        <p:grpSpPr>
          <a:xfrm>
            <a:off x="9344622" y="315261"/>
            <a:ext cx="1372591" cy="285417"/>
            <a:chOff x="7419519" y="167840"/>
            <a:chExt cx="1462048" cy="304019"/>
          </a:xfrm>
        </p:grpSpPr>
        <p:pic>
          <p:nvPicPr>
            <p:cNvPr id="6" name="object 3">
              <a:extLst>
                <a:ext uri="{FF2B5EF4-FFF2-40B4-BE49-F238E27FC236}">
                  <a16:creationId xmlns:a16="http://schemas.microsoft.com/office/drawing/2014/main" id="{479C21EF-EA2E-CA29-4BCA-78B789798B81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99705" y="171488"/>
              <a:ext cx="881862" cy="300371"/>
            </a:xfrm>
            <a:prstGeom prst="rect">
              <a:avLst/>
            </a:prstGeom>
          </p:spPr>
        </p:pic>
        <p:sp>
          <p:nvSpPr>
            <p:cNvPr id="7" name="object 4">
              <a:extLst>
                <a:ext uri="{FF2B5EF4-FFF2-40B4-BE49-F238E27FC236}">
                  <a16:creationId xmlns:a16="http://schemas.microsoft.com/office/drawing/2014/main" id="{2AE52B9A-FDB5-2007-AD61-EA86605CD703}"/>
                </a:ext>
              </a:extLst>
            </p:cNvPr>
            <p:cNvSpPr/>
            <p:nvPr/>
          </p:nvSpPr>
          <p:spPr>
            <a:xfrm>
              <a:off x="7419519" y="167840"/>
              <a:ext cx="464184" cy="290195"/>
            </a:xfrm>
            <a:custGeom>
              <a:avLst/>
              <a:gdLst/>
              <a:ahLst/>
              <a:cxnLst/>
              <a:rect l="l" t="t" r="r" b="b"/>
              <a:pathLst>
                <a:path w="464185" h="290194">
                  <a:moveTo>
                    <a:pt x="463715" y="0"/>
                  </a:moveTo>
                  <a:lnTo>
                    <a:pt x="456222" y="0"/>
                  </a:lnTo>
                  <a:lnTo>
                    <a:pt x="456222" y="7505"/>
                  </a:lnTo>
                  <a:lnTo>
                    <a:pt x="451231" y="56591"/>
                  </a:lnTo>
                  <a:lnTo>
                    <a:pt x="438073" y="102793"/>
                  </a:lnTo>
                  <a:lnTo>
                    <a:pt x="417525" y="145389"/>
                  </a:lnTo>
                  <a:lnTo>
                    <a:pt x="390334" y="183591"/>
                  </a:lnTo>
                  <a:lnTo>
                    <a:pt x="357263" y="216662"/>
                  </a:lnTo>
                  <a:lnTo>
                    <a:pt x="319049" y="243852"/>
                  </a:lnTo>
                  <a:lnTo>
                    <a:pt x="276466" y="264401"/>
                  </a:lnTo>
                  <a:lnTo>
                    <a:pt x="230251" y="277558"/>
                  </a:lnTo>
                  <a:lnTo>
                    <a:pt x="181165" y="282549"/>
                  </a:lnTo>
                  <a:lnTo>
                    <a:pt x="181165" y="234137"/>
                  </a:lnTo>
                  <a:lnTo>
                    <a:pt x="181165" y="218744"/>
                  </a:lnTo>
                  <a:lnTo>
                    <a:pt x="137058" y="248602"/>
                  </a:lnTo>
                  <a:lnTo>
                    <a:pt x="96088" y="266928"/>
                  </a:lnTo>
                  <a:lnTo>
                    <a:pt x="52755" y="278307"/>
                  </a:lnTo>
                  <a:lnTo>
                    <a:pt x="7594" y="282549"/>
                  </a:lnTo>
                  <a:lnTo>
                    <a:pt x="7594" y="181076"/>
                  </a:lnTo>
                  <a:lnTo>
                    <a:pt x="53225" y="174104"/>
                  </a:lnTo>
                  <a:lnTo>
                    <a:pt x="94272" y="156260"/>
                  </a:lnTo>
                  <a:lnTo>
                    <a:pt x="129159" y="129120"/>
                  </a:lnTo>
                  <a:lnTo>
                    <a:pt x="156311" y="94234"/>
                  </a:lnTo>
                  <a:lnTo>
                    <a:pt x="174142" y="53174"/>
                  </a:lnTo>
                  <a:lnTo>
                    <a:pt x="181076" y="7505"/>
                  </a:lnTo>
                  <a:lnTo>
                    <a:pt x="282638" y="7505"/>
                  </a:lnTo>
                  <a:lnTo>
                    <a:pt x="278930" y="48971"/>
                  </a:lnTo>
                  <a:lnTo>
                    <a:pt x="269151" y="89179"/>
                  </a:lnTo>
                  <a:lnTo>
                    <a:pt x="252691" y="128841"/>
                  </a:lnTo>
                  <a:lnTo>
                    <a:pt x="230505" y="165379"/>
                  </a:lnTo>
                  <a:lnTo>
                    <a:pt x="230835" y="165252"/>
                  </a:lnTo>
                  <a:lnTo>
                    <a:pt x="230695" y="165481"/>
                  </a:lnTo>
                  <a:lnTo>
                    <a:pt x="223812" y="175107"/>
                  </a:lnTo>
                  <a:lnTo>
                    <a:pt x="234950" y="171259"/>
                  </a:lnTo>
                  <a:lnTo>
                    <a:pt x="258178" y="159905"/>
                  </a:lnTo>
                  <a:lnTo>
                    <a:pt x="274269" y="152044"/>
                  </a:lnTo>
                  <a:lnTo>
                    <a:pt x="307022" y="124485"/>
                  </a:lnTo>
                  <a:lnTo>
                    <a:pt x="332092" y="90157"/>
                  </a:lnTo>
                  <a:lnTo>
                    <a:pt x="348335" y="50647"/>
                  </a:lnTo>
                  <a:lnTo>
                    <a:pt x="354647" y="7505"/>
                  </a:lnTo>
                  <a:lnTo>
                    <a:pt x="456222" y="7505"/>
                  </a:lnTo>
                  <a:lnTo>
                    <a:pt x="456222" y="0"/>
                  </a:lnTo>
                  <a:lnTo>
                    <a:pt x="347154" y="0"/>
                  </a:lnTo>
                  <a:lnTo>
                    <a:pt x="347154" y="3759"/>
                  </a:lnTo>
                  <a:lnTo>
                    <a:pt x="339763" y="53263"/>
                  </a:lnTo>
                  <a:lnTo>
                    <a:pt x="318808" y="97523"/>
                  </a:lnTo>
                  <a:lnTo>
                    <a:pt x="290144" y="129476"/>
                  </a:lnTo>
                  <a:lnTo>
                    <a:pt x="290144" y="3759"/>
                  </a:lnTo>
                  <a:lnTo>
                    <a:pt x="290144" y="1422"/>
                  </a:lnTo>
                  <a:lnTo>
                    <a:pt x="290144" y="0"/>
                  </a:lnTo>
                  <a:lnTo>
                    <a:pt x="287616" y="0"/>
                  </a:lnTo>
                  <a:lnTo>
                    <a:pt x="287616" y="132283"/>
                  </a:lnTo>
                  <a:lnTo>
                    <a:pt x="286143" y="133934"/>
                  </a:lnTo>
                  <a:lnTo>
                    <a:pt x="283883" y="135318"/>
                  </a:lnTo>
                  <a:lnTo>
                    <a:pt x="287616" y="132283"/>
                  </a:lnTo>
                  <a:lnTo>
                    <a:pt x="287616" y="0"/>
                  </a:lnTo>
                  <a:lnTo>
                    <a:pt x="173570" y="0"/>
                  </a:lnTo>
                  <a:lnTo>
                    <a:pt x="173570" y="3759"/>
                  </a:lnTo>
                  <a:lnTo>
                    <a:pt x="167500" y="48856"/>
                  </a:lnTo>
                  <a:lnTo>
                    <a:pt x="150368" y="89420"/>
                  </a:lnTo>
                  <a:lnTo>
                    <a:pt x="123786" y="123799"/>
                  </a:lnTo>
                  <a:lnTo>
                    <a:pt x="89408" y="150368"/>
                  </a:lnTo>
                  <a:lnTo>
                    <a:pt x="48856" y="167513"/>
                  </a:lnTo>
                  <a:lnTo>
                    <a:pt x="3746" y="173583"/>
                  </a:lnTo>
                  <a:lnTo>
                    <a:pt x="0" y="173583"/>
                  </a:lnTo>
                  <a:lnTo>
                    <a:pt x="0" y="290144"/>
                  </a:lnTo>
                  <a:lnTo>
                    <a:pt x="3746" y="290144"/>
                  </a:lnTo>
                  <a:lnTo>
                    <a:pt x="49377" y="286550"/>
                  </a:lnTo>
                  <a:lnTo>
                    <a:pt x="65849" y="282549"/>
                  </a:lnTo>
                  <a:lnTo>
                    <a:pt x="93256" y="275894"/>
                  </a:lnTo>
                  <a:lnTo>
                    <a:pt x="134835" y="258356"/>
                  </a:lnTo>
                  <a:lnTo>
                    <a:pt x="173570" y="234137"/>
                  </a:lnTo>
                  <a:lnTo>
                    <a:pt x="173570" y="290144"/>
                  </a:lnTo>
                  <a:lnTo>
                    <a:pt x="177317" y="290144"/>
                  </a:lnTo>
                  <a:lnTo>
                    <a:pt x="223710" y="286385"/>
                  </a:lnTo>
                  <a:lnTo>
                    <a:pt x="267728" y="275513"/>
                  </a:lnTo>
                  <a:lnTo>
                    <a:pt x="308813" y="258127"/>
                  </a:lnTo>
                  <a:lnTo>
                    <a:pt x="346341" y="234810"/>
                  </a:lnTo>
                  <a:lnTo>
                    <a:pt x="354647" y="227685"/>
                  </a:lnTo>
                  <a:lnTo>
                    <a:pt x="354647" y="281851"/>
                  </a:lnTo>
                  <a:lnTo>
                    <a:pt x="463715" y="281851"/>
                  </a:lnTo>
                  <a:lnTo>
                    <a:pt x="463715" y="3759"/>
                  </a:lnTo>
                  <a:lnTo>
                    <a:pt x="46371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202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9" name="Google Shape;58;p13">
            <a:extLst>
              <a:ext uri="{FF2B5EF4-FFF2-40B4-BE49-F238E27FC236}">
                <a16:creationId xmlns:a16="http://schemas.microsoft.com/office/drawing/2014/main" id="{34D775C2-2146-9585-33B6-B035B3DB194D}"/>
              </a:ext>
            </a:extLst>
          </p:cNvPr>
          <p:cNvSpPr txBox="1"/>
          <p:nvPr/>
        </p:nvSpPr>
        <p:spPr>
          <a:xfrm>
            <a:off x="549217" y="6724149"/>
            <a:ext cx="4746683" cy="498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lnSpc>
                <a:spcPct val="120007"/>
              </a:lnSpc>
            </a:pPr>
            <a:r>
              <a:rPr lang="ru-RU" sz="9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* В случае подачи заявки на участие в программе кредитования венчурных проектов, убедитесь, что слайд содержит следующую информацию:</a:t>
            </a:r>
          </a:p>
          <a:p>
            <a:pPr marL="87313" indent="-87313">
              <a:lnSpc>
                <a:spcPct val="120007"/>
              </a:lnSpc>
              <a:buFont typeface="Arial" panose="020B0604020202020204" pitchFamily="34" charset="0"/>
              <a:buChar char="•"/>
            </a:pPr>
            <a:r>
              <a:rPr lang="ru-RU" sz="900" dirty="0">
                <a:latin typeface="Century Gothic" panose="020B0502020202020204" pitchFamily="34" charset="0"/>
                <a:ea typeface="Montserrat"/>
                <a:cs typeface="Montserrat"/>
              </a:rPr>
              <a:t>основные каналы продаж и методы стимулирования сбыта;</a:t>
            </a:r>
            <a:endParaRPr lang="ru-RU" sz="900" dirty="0">
              <a:latin typeface="Century Gothic" panose="020B0502020202020204" pitchFamily="34" charset="0"/>
              <a:ea typeface="Montserrat"/>
              <a:cs typeface="Montserrat"/>
              <a:sym typeface="Montserrat"/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6C5E48CD-F01E-4725-8F64-BC81E279B0FE}"/>
              </a:ext>
            </a:extLst>
          </p:cNvPr>
          <p:cNvSpPr/>
          <p:nvPr/>
        </p:nvSpPr>
        <p:spPr>
          <a:xfrm rot="8100000">
            <a:off x="-1604559" y="-296179"/>
            <a:ext cx="2528986" cy="149891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9740008-5661-4F97-A498-BFE0E387F091}"/>
              </a:ext>
            </a:extLst>
          </p:cNvPr>
          <p:cNvSpPr txBox="1"/>
          <p:nvPr/>
        </p:nvSpPr>
        <p:spPr>
          <a:xfrm>
            <a:off x="557144" y="1271024"/>
            <a:ext cx="2446191" cy="317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lang="en-US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TAM</a:t>
            </a: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 </a:t>
            </a:r>
            <a:r>
              <a:rPr kumimoji="0" lang="ru-RU" sz="12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(</a:t>
            </a:r>
            <a:r>
              <a:rPr lang="ru" sz="1200" dirty="0">
                <a:solidFill>
                  <a:schemeClr val="bg1"/>
                </a:solidFill>
                <a:latin typeface="Century Gothic" panose="020B0502020202020204" pitchFamily="34" charset="0"/>
                <a:sym typeface="Montserrat"/>
              </a:rPr>
              <a:t>общий объём рынка)</a:t>
            </a:r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7A93EB7-48E8-4592-8360-B0E6D53CE1CE}"/>
              </a:ext>
            </a:extLst>
          </p:cNvPr>
          <p:cNvSpPr txBox="1"/>
          <p:nvPr/>
        </p:nvSpPr>
        <p:spPr>
          <a:xfrm>
            <a:off x="3938114" y="1271024"/>
            <a:ext cx="2910923" cy="317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lang="en-US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SAM</a:t>
            </a: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 </a:t>
            </a:r>
            <a:r>
              <a:rPr kumimoji="0" lang="ru-RU" sz="12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(</a:t>
            </a:r>
            <a:r>
              <a:rPr lang="ru-RU" sz="1200" dirty="0">
                <a:solidFill>
                  <a:schemeClr val="bg1"/>
                </a:solidFill>
                <a:latin typeface="Century Gothic" panose="020B0502020202020204" pitchFamily="34" charset="0"/>
                <a:sym typeface="Montserrat"/>
              </a:rPr>
              <a:t>доступный объём рынка</a:t>
            </a:r>
            <a:r>
              <a:rPr lang="ru" sz="1200" dirty="0">
                <a:solidFill>
                  <a:schemeClr val="bg1"/>
                </a:solidFill>
                <a:latin typeface="Century Gothic" panose="020B0502020202020204" pitchFamily="34" charset="0"/>
                <a:sym typeface="Montserrat"/>
              </a:rPr>
              <a:t>)</a:t>
            </a:r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0387222-F963-487B-B5AA-E52C446C7127}"/>
              </a:ext>
            </a:extLst>
          </p:cNvPr>
          <p:cNvSpPr txBox="1"/>
          <p:nvPr/>
        </p:nvSpPr>
        <p:spPr>
          <a:xfrm>
            <a:off x="7327011" y="1208960"/>
            <a:ext cx="339020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lang="en-US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SOM</a:t>
            </a: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 </a:t>
            </a:r>
            <a:r>
              <a:rPr kumimoji="0" lang="ru-RU" sz="12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(</a:t>
            </a:r>
            <a:r>
              <a:rPr lang="ru-RU" sz="1200" dirty="0">
                <a:solidFill>
                  <a:schemeClr val="bg1"/>
                </a:solidFill>
                <a:latin typeface="Century Gothic" panose="020B0502020202020204" pitchFamily="34" charset="0"/>
                <a:sym typeface="Montserrat"/>
              </a:rPr>
              <a:t>реально достижимый объём рынка</a:t>
            </a:r>
            <a:r>
              <a:rPr lang="ru" sz="1200" dirty="0">
                <a:solidFill>
                  <a:schemeClr val="bg1"/>
                </a:solidFill>
                <a:latin typeface="Century Gothic" panose="020B0502020202020204" pitchFamily="34" charset="0"/>
                <a:sym typeface="Montserrat"/>
              </a:rPr>
              <a:t>)</a:t>
            </a:r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Прямоугольник: скругленные углы 30">
            <a:extLst>
              <a:ext uri="{FF2B5EF4-FFF2-40B4-BE49-F238E27FC236}">
                <a16:creationId xmlns:a16="http://schemas.microsoft.com/office/drawing/2014/main" id="{F9330085-4F29-4CA4-ABEC-5883AD0D7887}"/>
              </a:ext>
            </a:extLst>
          </p:cNvPr>
          <p:cNvSpPr/>
          <p:nvPr/>
        </p:nvSpPr>
        <p:spPr>
          <a:xfrm>
            <a:off x="549217" y="1733295"/>
            <a:ext cx="3287806" cy="921418"/>
          </a:xfrm>
          <a:prstGeom prst="roundRect">
            <a:avLst>
              <a:gd name="adj" fmla="val 8673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32" name="Прямоугольник: скругленные углы 31">
            <a:extLst>
              <a:ext uri="{FF2B5EF4-FFF2-40B4-BE49-F238E27FC236}">
                <a16:creationId xmlns:a16="http://schemas.microsoft.com/office/drawing/2014/main" id="{D92B2ADF-B37D-4047-9CC5-0DC660524440}"/>
              </a:ext>
            </a:extLst>
          </p:cNvPr>
          <p:cNvSpPr/>
          <p:nvPr/>
        </p:nvSpPr>
        <p:spPr>
          <a:xfrm>
            <a:off x="3938114" y="1733295"/>
            <a:ext cx="3287806" cy="921418"/>
          </a:xfrm>
          <a:prstGeom prst="roundRect">
            <a:avLst>
              <a:gd name="adj" fmla="val 8673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id="{0E352032-919F-4816-B3C0-8D988633ED4B}"/>
              </a:ext>
            </a:extLst>
          </p:cNvPr>
          <p:cNvSpPr/>
          <p:nvPr/>
        </p:nvSpPr>
        <p:spPr>
          <a:xfrm>
            <a:off x="7327011" y="1733295"/>
            <a:ext cx="3287806" cy="921418"/>
          </a:xfrm>
          <a:prstGeom prst="roundRect">
            <a:avLst>
              <a:gd name="adj" fmla="val 4989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28EAFF4-418E-4C7E-BF44-104E67398D01}"/>
              </a:ext>
            </a:extLst>
          </p:cNvPr>
          <p:cNvSpPr txBox="1"/>
          <p:nvPr/>
        </p:nvSpPr>
        <p:spPr>
          <a:xfrm>
            <a:off x="668723" y="2943853"/>
            <a:ext cx="5581650" cy="2857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ts val="1100"/>
              <a:buFontTx/>
              <a:buNone/>
              <a:tabLst/>
              <a:defRPr/>
            </a:pPr>
            <a:r>
              <a:rPr lang="ru-RU" sz="1200" dirty="0">
                <a:latin typeface="Century Gothic" panose="020B0502020202020204" pitchFamily="34" charset="0"/>
              </a:rPr>
              <a:t>Также на слайде должны присутствовать:</a:t>
            </a:r>
          </a:p>
        </p:txBody>
      </p:sp>
      <p:sp>
        <p:nvSpPr>
          <p:cNvPr id="35" name="Прямоугольник: скругленные углы 34">
            <a:extLst>
              <a:ext uri="{FF2B5EF4-FFF2-40B4-BE49-F238E27FC236}">
                <a16:creationId xmlns:a16="http://schemas.microsoft.com/office/drawing/2014/main" id="{0798D3E6-9568-41E4-A025-5164B3D2D965}"/>
              </a:ext>
            </a:extLst>
          </p:cNvPr>
          <p:cNvSpPr/>
          <p:nvPr/>
        </p:nvSpPr>
        <p:spPr>
          <a:xfrm>
            <a:off x="539750" y="3724094"/>
            <a:ext cx="4883150" cy="1080000"/>
          </a:xfrm>
          <a:prstGeom prst="roundRect">
            <a:avLst>
              <a:gd name="adj" fmla="val 11464"/>
            </a:avLst>
          </a:prstGeom>
          <a:noFill/>
          <a:ln w="19050">
            <a:solidFill>
              <a:srgbClr val="148B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id="{8DBDBE92-A3E3-41AE-B287-E54C5221C8B4}"/>
              </a:ext>
            </a:extLst>
          </p:cNvPr>
          <p:cNvSpPr/>
          <p:nvPr/>
        </p:nvSpPr>
        <p:spPr>
          <a:xfrm>
            <a:off x="539750" y="5487057"/>
            <a:ext cx="4883150" cy="1080000"/>
          </a:xfrm>
          <a:prstGeom prst="roundRect">
            <a:avLst>
              <a:gd name="adj" fmla="val 11464"/>
            </a:avLst>
          </a:prstGeom>
          <a:noFill/>
          <a:ln w="19050">
            <a:solidFill>
              <a:srgbClr val="148B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CCBE7F0-3F75-434B-AA58-BF5742645547}"/>
              </a:ext>
            </a:extLst>
          </p:cNvPr>
          <p:cNvSpPr txBox="1"/>
          <p:nvPr/>
        </p:nvSpPr>
        <p:spPr>
          <a:xfrm>
            <a:off x="674086" y="4981558"/>
            <a:ext cx="43320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rgbClr val="148B72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Динамика развития рынка его тенденций </a:t>
            </a:r>
            <a:b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rgbClr val="148B72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</a:b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rgbClr val="148B72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и перспектив</a:t>
            </a:r>
          </a:p>
        </p:txBody>
      </p:sp>
      <p:sp>
        <p:nvSpPr>
          <p:cNvPr id="41" name="Прямоугольник: скругленные углы 40">
            <a:extLst>
              <a:ext uri="{FF2B5EF4-FFF2-40B4-BE49-F238E27FC236}">
                <a16:creationId xmlns:a16="http://schemas.microsoft.com/office/drawing/2014/main" id="{4C7D46AF-271A-431E-8BDA-2BD0354232CC}"/>
              </a:ext>
            </a:extLst>
          </p:cNvPr>
          <p:cNvSpPr/>
          <p:nvPr/>
        </p:nvSpPr>
        <p:spPr>
          <a:xfrm>
            <a:off x="5737225" y="3705884"/>
            <a:ext cx="4883150" cy="1080000"/>
          </a:xfrm>
          <a:prstGeom prst="roundRect">
            <a:avLst>
              <a:gd name="adj" fmla="val 11464"/>
            </a:avLst>
          </a:prstGeom>
          <a:noFill/>
          <a:ln w="19050">
            <a:solidFill>
              <a:srgbClr val="148B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B12D3C4-BACD-4C18-94C8-AFD7BA52D93D}"/>
              </a:ext>
            </a:extLst>
          </p:cNvPr>
          <p:cNvSpPr txBox="1"/>
          <p:nvPr/>
        </p:nvSpPr>
        <p:spPr>
          <a:xfrm>
            <a:off x="5871561" y="3201101"/>
            <a:ext cx="43043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rgbClr val="148B72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Анализ географической области потенциального присутствия продукта на рынке</a:t>
            </a:r>
          </a:p>
        </p:txBody>
      </p:sp>
      <p:sp>
        <p:nvSpPr>
          <p:cNvPr id="44" name="Прямоугольник: скругленные углы 43">
            <a:extLst>
              <a:ext uri="{FF2B5EF4-FFF2-40B4-BE49-F238E27FC236}">
                <a16:creationId xmlns:a16="http://schemas.microsoft.com/office/drawing/2014/main" id="{6307A40E-8577-48FB-BFF1-C428424CCE5D}"/>
              </a:ext>
            </a:extLst>
          </p:cNvPr>
          <p:cNvSpPr/>
          <p:nvPr/>
        </p:nvSpPr>
        <p:spPr>
          <a:xfrm>
            <a:off x="5737225" y="5475130"/>
            <a:ext cx="4883150" cy="1080000"/>
          </a:xfrm>
          <a:prstGeom prst="roundRect">
            <a:avLst>
              <a:gd name="adj" fmla="val 11464"/>
            </a:avLst>
          </a:prstGeom>
          <a:noFill/>
          <a:ln w="19050">
            <a:solidFill>
              <a:srgbClr val="148B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3573361-0ECE-4B0E-86E8-4FE8523807A1}"/>
              </a:ext>
            </a:extLst>
          </p:cNvPr>
          <p:cNvSpPr txBox="1"/>
          <p:nvPr/>
        </p:nvSpPr>
        <p:spPr>
          <a:xfrm>
            <a:off x="5871561" y="4975882"/>
            <a:ext cx="40177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rgbClr val="148B72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Основные каналы продаж и методы стимулирования сбыта продукта на рынке</a:t>
            </a:r>
          </a:p>
        </p:txBody>
      </p:sp>
      <p:sp>
        <p:nvSpPr>
          <p:cNvPr id="56" name="Google Shape;58;p13">
            <a:extLst>
              <a:ext uri="{FF2B5EF4-FFF2-40B4-BE49-F238E27FC236}">
                <a16:creationId xmlns:a16="http://schemas.microsoft.com/office/drawing/2014/main" id="{06B96DF7-818E-4847-BEE2-B501C879A2D3}"/>
              </a:ext>
            </a:extLst>
          </p:cNvPr>
          <p:cNvSpPr txBox="1"/>
          <p:nvPr/>
        </p:nvSpPr>
        <p:spPr>
          <a:xfrm>
            <a:off x="5742745" y="6724149"/>
            <a:ext cx="4746683" cy="498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87313" indent="-87313">
              <a:lnSpc>
                <a:spcPct val="120007"/>
              </a:lnSpc>
              <a:buFont typeface="Arial" panose="020B0604020202020204" pitchFamily="34" charset="0"/>
              <a:buChar char="•"/>
            </a:pPr>
            <a:r>
              <a:rPr lang="ru-RU" sz="900" dirty="0">
                <a:latin typeface="Century Gothic" panose="020B0502020202020204" pitchFamily="34" charset="0"/>
                <a:ea typeface="Montserrat"/>
                <a:cs typeface="Montserrat"/>
              </a:rPr>
              <a:t>принципы ценообразования, историческую динамику цены на продукт и прогнозы ее изменения</a:t>
            </a:r>
            <a:r>
              <a:rPr lang="ru-RU" sz="9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- </a:t>
            </a:r>
            <a:r>
              <a:rPr lang="ru-RU" sz="900" dirty="0">
                <a:latin typeface="Century Gothic" panose="020B0502020202020204" pitchFamily="34" charset="0"/>
                <a:ea typeface="Montserrat"/>
                <a:cs typeface="Montserrat"/>
              </a:rPr>
              <a:t>план объема выпуска продукции в разрезе продуктов;</a:t>
            </a:r>
          </a:p>
          <a:p>
            <a:pPr marL="87313" indent="-87313">
              <a:lnSpc>
                <a:spcPct val="120007"/>
              </a:lnSpc>
              <a:buFont typeface="Arial" panose="020B0604020202020204" pitchFamily="34" charset="0"/>
              <a:buChar char="•"/>
            </a:pPr>
            <a:r>
              <a:rPr lang="ru-RU" sz="900" dirty="0">
                <a:latin typeface="Century Gothic" panose="020B0502020202020204" pitchFamily="34" charset="0"/>
                <a:ea typeface="Montserrat"/>
                <a:cs typeface="Montserrat"/>
              </a:rPr>
              <a:t>текущая и прогнозная доля компании на рынке</a:t>
            </a:r>
            <a:endParaRPr lang="ru-RU" sz="900" dirty="0">
              <a:latin typeface="Century Gothic" panose="020B0502020202020204" pitchFamily="34" charset="0"/>
              <a:ea typeface="Montserrat"/>
              <a:cs typeface="Montserrat"/>
              <a:sym typeface="Montserrat"/>
            </a:endParaRPr>
          </a:p>
        </p:txBody>
      </p:sp>
      <p:pic>
        <p:nvPicPr>
          <p:cNvPr id="62" name="Рисунок 61">
            <a:extLst>
              <a:ext uri="{FF2B5EF4-FFF2-40B4-BE49-F238E27FC236}">
                <a16:creationId xmlns:a16="http://schemas.microsoft.com/office/drawing/2014/main" id="{A6719B49-75E4-46D6-A155-CFC7204FFF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32248" y="3235241"/>
            <a:ext cx="461327" cy="402434"/>
          </a:xfrm>
          <a:prstGeom prst="rect">
            <a:avLst/>
          </a:prstGeom>
        </p:spPr>
      </p:pic>
      <p:pic>
        <p:nvPicPr>
          <p:cNvPr id="63" name="Рисунок 62">
            <a:extLst>
              <a:ext uri="{FF2B5EF4-FFF2-40B4-BE49-F238E27FC236}">
                <a16:creationId xmlns:a16="http://schemas.microsoft.com/office/drawing/2014/main" id="{37A23195-BADD-4202-990D-D1D18C0243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32248" y="4961186"/>
            <a:ext cx="482272" cy="409601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24AA534F-F704-4A98-8804-09915D553CE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193362" y="3172239"/>
            <a:ext cx="409761" cy="476813"/>
          </a:xfrm>
          <a:prstGeom prst="rect">
            <a:avLst/>
          </a:prstGeom>
        </p:spPr>
      </p:pic>
      <p:pic>
        <p:nvPicPr>
          <p:cNvPr id="66" name="Рисунок 65">
            <a:extLst>
              <a:ext uri="{FF2B5EF4-FFF2-40B4-BE49-F238E27FC236}">
                <a16:creationId xmlns:a16="http://schemas.microsoft.com/office/drawing/2014/main" id="{949CDDFC-5A11-407C-9EA9-0C3F9C85364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167962" y="4975882"/>
            <a:ext cx="432638" cy="37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561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EEB3C1EE-DB2C-478B-ACBF-CE1C9410D9ED}"/>
              </a:ext>
            </a:extLst>
          </p:cNvPr>
          <p:cNvSpPr/>
          <p:nvPr/>
        </p:nvSpPr>
        <p:spPr>
          <a:xfrm rot="8100000">
            <a:off x="-1604559" y="-296179"/>
            <a:ext cx="2528986" cy="149891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D16A8F31-280A-44AC-A6CE-B55636FBC1E7}"/>
              </a:ext>
            </a:extLst>
          </p:cNvPr>
          <p:cNvSpPr/>
          <p:nvPr/>
        </p:nvSpPr>
        <p:spPr>
          <a:xfrm>
            <a:off x="539750" y="1882375"/>
            <a:ext cx="4883150" cy="1080000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85" name="object 2"/>
          <p:cNvSpPr txBox="1">
            <a:spLocks/>
          </p:cNvSpPr>
          <p:nvPr/>
        </p:nvSpPr>
        <p:spPr>
          <a:xfrm>
            <a:off x="730250" y="428120"/>
            <a:ext cx="8177350" cy="467017"/>
          </a:xfrm>
          <a:prstGeom prst="rect">
            <a:avLst/>
          </a:prstGeom>
        </p:spPr>
        <p:txBody>
          <a:bodyPr vert="horz" wrap="square" lIns="0" tIns="13999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000" algn="l">
              <a:lnSpc>
                <a:spcPct val="100000"/>
              </a:lnSpc>
              <a:spcBef>
                <a:spcPts val="110"/>
              </a:spcBef>
            </a:pPr>
            <a:r>
              <a:rPr lang="ru-RU" sz="2943" b="1" spc="-5" dirty="0">
                <a:latin typeface="Century Gothic" panose="020B0502020202020204" pitchFamily="34" charset="0"/>
              </a:rPr>
              <a:t>Описание проекта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5F6CE3BC-FA53-16C4-4D71-6F11E431668C}"/>
              </a:ext>
            </a:extLst>
          </p:cNvPr>
          <p:cNvGrpSpPr/>
          <p:nvPr/>
        </p:nvGrpSpPr>
        <p:grpSpPr>
          <a:xfrm>
            <a:off x="9344622" y="315261"/>
            <a:ext cx="1372591" cy="285417"/>
            <a:chOff x="7419519" y="167840"/>
            <a:chExt cx="1462048" cy="304019"/>
          </a:xfrm>
        </p:grpSpPr>
        <p:pic>
          <p:nvPicPr>
            <p:cNvPr id="6" name="object 3">
              <a:extLst>
                <a:ext uri="{FF2B5EF4-FFF2-40B4-BE49-F238E27FC236}">
                  <a16:creationId xmlns:a16="http://schemas.microsoft.com/office/drawing/2014/main" id="{479C21EF-EA2E-CA29-4BCA-78B789798B81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99705" y="171488"/>
              <a:ext cx="881862" cy="300371"/>
            </a:xfrm>
            <a:prstGeom prst="rect">
              <a:avLst/>
            </a:prstGeom>
          </p:spPr>
        </p:pic>
        <p:sp>
          <p:nvSpPr>
            <p:cNvPr id="7" name="object 4">
              <a:extLst>
                <a:ext uri="{FF2B5EF4-FFF2-40B4-BE49-F238E27FC236}">
                  <a16:creationId xmlns:a16="http://schemas.microsoft.com/office/drawing/2014/main" id="{2AE52B9A-FDB5-2007-AD61-EA86605CD703}"/>
                </a:ext>
              </a:extLst>
            </p:cNvPr>
            <p:cNvSpPr/>
            <p:nvPr/>
          </p:nvSpPr>
          <p:spPr>
            <a:xfrm>
              <a:off x="7419519" y="167840"/>
              <a:ext cx="464184" cy="290195"/>
            </a:xfrm>
            <a:custGeom>
              <a:avLst/>
              <a:gdLst/>
              <a:ahLst/>
              <a:cxnLst/>
              <a:rect l="l" t="t" r="r" b="b"/>
              <a:pathLst>
                <a:path w="464185" h="290194">
                  <a:moveTo>
                    <a:pt x="463715" y="0"/>
                  </a:moveTo>
                  <a:lnTo>
                    <a:pt x="456222" y="0"/>
                  </a:lnTo>
                  <a:lnTo>
                    <a:pt x="456222" y="7505"/>
                  </a:lnTo>
                  <a:lnTo>
                    <a:pt x="451231" y="56591"/>
                  </a:lnTo>
                  <a:lnTo>
                    <a:pt x="438073" y="102793"/>
                  </a:lnTo>
                  <a:lnTo>
                    <a:pt x="417525" y="145389"/>
                  </a:lnTo>
                  <a:lnTo>
                    <a:pt x="390334" y="183591"/>
                  </a:lnTo>
                  <a:lnTo>
                    <a:pt x="357263" y="216662"/>
                  </a:lnTo>
                  <a:lnTo>
                    <a:pt x="319049" y="243852"/>
                  </a:lnTo>
                  <a:lnTo>
                    <a:pt x="276466" y="264401"/>
                  </a:lnTo>
                  <a:lnTo>
                    <a:pt x="230251" y="277558"/>
                  </a:lnTo>
                  <a:lnTo>
                    <a:pt x="181165" y="282549"/>
                  </a:lnTo>
                  <a:lnTo>
                    <a:pt x="181165" y="234137"/>
                  </a:lnTo>
                  <a:lnTo>
                    <a:pt x="181165" y="218744"/>
                  </a:lnTo>
                  <a:lnTo>
                    <a:pt x="137058" y="248602"/>
                  </a:lnTo>
                  <a:lnTo>
                    <a:pt x="96088" y="266928"/>
                  </a:lnTo>
                  <a:lnTo>
                    <a:pt x="52755" y="278307"/>
                  </a:lnTo>
                  <a:lnTo>
                    <a:pt x="7594" y="282549"/>
                  </a:lnTo>
                  <a:lnTo>
                    <a:pt x="7594" y="181076"/>
                  </a:lnTo>
                  <a:lnTo>
                    <a:pt x="53225" y="174104"/>
                  </a:lnTo>
                  <a:lnTo>
                    <a:pt x="94272" y="156260"/>
                  </a:lnTo>
                  <a:lnTo>
                    <a:pt x="129159" y="129120"/>
                  </a:lnTo>
                  <a:lnTo>
                    <a:pt x="156311" y="94234"/>
                  </a:lnTo>
                  <a:lnTo>
                    <a:pt x="174142" y="53174"/>
                  </a:lnTo>
                  <a:lnTo>
                    <a:pt x="181076" y="7505"/>
                  </a:lnTo>
                  <a:lnTo>
                    <a:pt x="282638" y="7505"/>
                  </a:lnTo>
                  <a:lnTo>
                    <a:pt x="278930" y="48971"/>
                  </a:lnTo>
                  <a:lnTo>
                    <a:pt x="269151" y="89179"/>
                  </a:lnTo>
                  <a:lnTo>
                    <a:pt x="252691" y="128841"/>
                  </a:lnTo>
                  <a:lnTo>
                    <a:pt x="230505" y="165379"/>
                  </a:lnTo>
                  <a:lnTo>
                    <a:pt x="230835" y="165252"/>
                  </a:lnTo>
                  <a:lnTo>
                    <a:pt x="230695" y="165481"/>
                  </a:lnTo>
                  <a:lnTo>
                    <a:pt x="223812" y="175107"/>
                  </a:lnTo>
                  <a:lnTo>
                    <a:pt x="234950" y="171259"/>
                  </a:lnTo>
                  <a:lnTo>
                    <a:pt x="258178" y="159905"/>
                  </a:lnTo>
                  <a:lnTo>
                    <a:pt x="274269" y="152044"/>
                  </a:lnTo>
                  <a:lnTo>
                    <a:pt x="307022" y="124485"/>
                  </a:lnTo>
                  <a:lnTo>
                    <a:pt x="332092" y="90157"/>
                  </a:lnTo>
                  <a:lnTo>
                    <a:pt x="348335" y="50647"/>
                  </a:lnTo>
                  <a:lnTo>
                    <a:pt x="354647" y="7505"/>
                  </a:lnTo>
                  <a:lnTo>
                    <a:pt x="456222" y="7505"/>
                  </a:lnTo>
                  <a:lnTo>
                    <a:pt x="456222" y="0"/>
                  </a:lnTo>
                  <a:lnTo>
                    <a:pt x="347154" y="0"/>
                  </a:lnTo>
                  <a:lnTo>
                    <a:pt x="347154" y="3759"/>
                  </a:lnTo>
                  <a:lnTo>
                    <a:pt x="339763" y="53263"/>
                  </a:lnTo>
                  <a:lnTo>
                    <a:pt x="318808" y="97523"/>
                  </a:lnTo>
                  <a:lnTo>
                    <a:pt x="290144" y="129476"/>
                  </a:lnTo>
                  <a:lnTo>
                    <a:pt x="290144" y="3759"/>
                  </a:lnTo>
                  <a:lnTo>
                    <a:pt x="290144" y="1422"/>
                  </a:lnTo>
                  <a:lnTo>
                    <a:pt x="290144" y="0"/>
                  </a:lnTo>
                  <a:lnTo>
                    <a:pt x="287616" y="0"/>
                  </a:lnTo>
                  <a:lnTo>
                    <a:pt x="287616" y="132283"/>
                  </a:lnTo>
                  <a:lnTo>
                    <a:pt x="286143" y="133934"/>
                  </a:lnTo>
                  <a:lnTo>
                    <a:pt x="283883" y="135318"/>
                  </a:lnTo>
                  <a:lnTo>
                    <a:pt x="287616" y="132283"/>
                  </a:lnTo>
                  <a:lnTo>
                    <a:pt x="287616" y="0"/>
                  </a:lnTo>
                  <a:lnTo>
                    <a:pt x="173570" y="0"/>
                  </a:lnTo>
                  <a:lnTo>
                    <a:pt x="173570" y="3759"/>
                  </a:lnTo>
                  <a:lnTo>
                    <a:pt x="167500" y="48856"/>
                  </a:lnTo>
                  <a:lnTo>
                    <a:pt x="150368" y="89420"/>
                  </a:lnTo>
                  <a:lnTo>
                    <a:pt x="123786" y="123799"/>
                  </a:lnTo>
                  <a:lnTo>
                    <a:pt x="89408" y="150368"/>
                  </a:lnTo>
                  <a:lnTo>
                    <a:pt x="48856" y="167513"/>
                  </a:lnTo>
                  <a:lnTo>
                    <a:pt x="3746" y="173583"/>
                  </a:lnTo>
                  <a:lnTo>
                    <a:pt x="0" y="173583"/>
                  </a:lnTo>
                  <a:lnTo>
                    <a:pt x="0" y="290144"/>
                  </a:lnTo>
                  <a:lnTo>
                    <a:pt x="3746" y="290144"/>
                  </a:lnTo>
                  <a:lnTo>
                    <a:pt x="49377" y="286550"/>
                  </a:lnTo>
                  <a:lnTo>
                    <a:pt x="65849" y="282549"/>
                  </a:lnTo>
                  <a:lnTo>
                    <a:pt x="93256" y="275894"/>
                  </a:lnTo>
                  <a:lnTo>
                    <a:pt x="134835" y="258356"/>
                  </a:lnTo>
                  <a:lnTo>
                    <a:pt x="173570" y="234137"/>
                  </a:lnTo>
                  <a:lnTo>
                    <a:pt x="173570" y="290144"/>
                  </a:lnTo>
                  <a:lnTo>
                    <a:pt x="177317" y="290144"/>
                  </a:lnTo>
                  <a:lnTo>
                    <a:pt x="223710" y="286385"/>
                  </a:lnTo>
                  <a:lnTo>
                    <a:pt x="267728" y="275513"/>
                  </a:lnTo>
                  <a:lnTo>
                    <a:pt x="308813" y="258127"/>
                  </a:lnTo>
                  <a:lnTo>
                    <a:pt x="346341" y="234810"/>
                  </a:lnTo>
                  <a:lnTo>
                    <a:pt x="354647" y="227685"/>
                  </a:lnTo>
                  <a:lnTo>
                    <a:pt x="354647" y="281851"/>
                  </a:lnTo>
                  <a:lnTo>
                    <a:pt x="463715" y="281851"/>
                  </a:lnTo>
                  <a:lnTo>
                    <a:pt x="463715" y="3759"/>
                  </a:lnTo>
                  <a:lnTo>
                    <a:pt x="46371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202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4A8935B9-3604-490D-A245-195B82000CB3}"/>
              </a:ext>
            </a:extLst>
          </p:cNvPr>
          <p:cNvSpPr txBox="1"/>
          <p:nvPr/>
        </p:nvSpPr>
        <p:spPr>
          <a:xfrm>
            <a:off x="668723" y="1046862"/>
            <a:ext cx="5581650" cy="2857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ts val="1100"/>
              <a:buFontTx/>
              <a:buNone/>
              <a:tabLst/>
              <a:defRPr/>
            </a:pPr>
            <a:r>
              <a:rPr lang="ru-RU" sz="1200" dirty="0">
                <a:latin typeface="Century Gothic" panose="020B0502020202020204" pitchFamily="34" charset="0"/>
              </a:rPr>
              <a:t>На слайде должны быть следующие сведения:</a:t>
            </a: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191A344A-A5B9-44DD-8DB4-3EF249280EC6}"/>
              </a:ext>
            </a:extLst>
          </p:cNvPr>
          <p:cNvSpPr/>
          <p:nvPr/>
        </p:nvSpPr>
        <p:spPr>
          <a:xfrm>
            <a:off x="539750" y="1389047"/>
            <a:ext cx="4326187" cy="432000"/>
          </a:xfrm>
          <a:prstGeom prst="roundRect">
            <a:avLst>
              <a:gd name="adj" fmla="val 19728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A309A7-3750-41BD-8273-E83925EEBA04}"/>
              </a:ext>
            </a:extLst>
          </p:cNvPr>
          <p:cNvSpPr txBox="1"/>
          <p:nvPr/>
        </p:nvSpPr>
        <p:spPr>
          <a:xfrm>
            <a:off x="674086" y="1447901"/>
            <a:ext cx="3466114" cy="285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Описание продукта</a:t>
            </a: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02E26F35-01DF-4C13-932A-0C73571B9DD9}"/>
              </a:ext>
            </a:extLst>
          </p:cNvPr>
          <p:cNvSpPr/>
          <p:nvPr/>
        </p:nvSpPr>
        <p:spPr>
          <a:xfrm>
            <a:off x="539750" y="3641966"/>
            <a:ext cx="4883150" cy="1080000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973438E8-7CB9-457A-B0DD-A221C566BBA6}"/>
              </a:ext>
            </a:extLst>
          </p:cNvPr>
          <p:cNvSpPr/>
          <p:nvPr/>
        </p:nvSpPr>
        <p:spPr>
          <a:xfrm>
            <a:off x="539750" y="3148638"/>
            <a:ext cx="4326187" cy="432000"/>
          </a:xfrm>
          <a:prstGeom prst="roundRect">
            <a:avLst>
              <a:gd name="adj" fmla="val 19728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0F1233C-F331-485B-BB08-E8F2DF38894D}"/>
              </a:ext>
            </a:extLst>
          </p:cNvPr>
          <p:cNvSpPr txBox="1"/>
          <p:nvPr/>
        </p:nvSpPr>
        <p:spPr>
          <a:xfrm>
            <a:off x="674086" y="3207058"/>
            <a:ext cx="3910614" cy="285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Описание проблемы</a:t>
            </a:r>
          </a:p>
        </p:txBody>
      </p:sp>
      <p:sp>
        <p:nvSpPr>
          <p:cNvPr id="31" name="Прямоугольник: скругленные углы 30">
            <a:extLst>
              <a:ext uri="{FF2B5EF4-FFF2-40B4-BE49-F238E27FC236}">
                <a16:creationId xmlns:a16="http://schemas.microsoft.com/office/drawing/2014/main" id="{F3B8CF16-6CED-4C1E-9BE1-AD4A7EC746FF}"/>
              </a:ext>
            </a:extLst>
          </p:cNvPr>
          <p:cNvSpPr/>
          <p:nvPr/>
        </p:nvSpPr>
        <p:spPr>
          <a:xfrm>
            <a:off x="539750" y="5404929"/>
            <a:ext cx="4883150" cy="1080000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32" name="Прямоугольник: скругленные углы 31">
            <a:extLst>
              <a:ext uri="{FF2B5EF4-FFF2-40B4-BE49-F238E27FC236}">
                <a16:creationId xmlns:a16="http://schemas.microsoft.com/office/drawing/2014/main" id="{2187ABBB-73FA-4AF7-BDA5-3E7906814E19}"/>
              </a:ext>
            </a:extLst>
          </p:cNvPr>
          <p:cNvSpPr/>
          <p:nvPr/>
        </p:nvSpPr>
        <p:spPr>
          <a:xfrm>
            <a:off x="539750" y="4911601"/>
            <a:ext cx="4326187" cy="432000"/>
          </a:xfrm>
          <a:prstGeom prst="roundRect">
            <a:avLst>
              <a:gd name="adj" fmla="val 19728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8368D8E-1B57-490B-BE1A-1865C2F4474B}"/>
              </a:ext>
            </a:extLst>
          </p:cNvPr>
          <p:cNvSpPr txBox="1"/>
          <p:nvPr/>
        </p:nvSpPr>
        <p:spPr>
          <a:xfrm>
            <a:off x="674086" y="4977619"/>
            <a:ext cx="43320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Описание решения</a:t>
            </a: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id="{C18108A2-BD3A-41F0-BC5A-14D710D80891}"/>
              </a:ext>
            </a:extLst>
          </p:cNvPr>
          <p:cNvSpPr/>
          <p:nvPr/>
        </p:nvSpPr>
        <p:spPr>
          <a:xfrm>
            <a:off x="5724525" y="1870737"/>
            <a:ext cx="4883150" cy="1080000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35" name="Прямоугольник: скругленные углы 34">
            <a:extLst>
              <a:ext uri="{FF2B5EF4-FFF2-40B4-BE49-F238E27FC236}">
                <a16:creationId xmlns:a16="http://schemas.microsoft.com/office/drawing/2014/main" id="{85CEB98E-0062-4617-A55E-BFB952F280A2}"/>
              </a:ext>
            </a:extLst>
          </p:cNvPr>
          <p:cNvSpPr/>
          <p:nvPr/>
        </p:nvSpPr>
        <p:spPr>
          <a:xfrm>
            <a:off x="5724525" y="1377409"/>
            <a:ext cx="4326187" cy="432000"/>
          </a:xfrm>
          <a:prstGeom prst="roundRect">
            <a:avLst>
              <a:gd name="adj" fmla="val 19728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8D85E3E-635D-46A5-B33D-5F1BF0BC2F83}"/>
              </a:ext>
            </a:extLst>
          </p:cNvPr>
          <p:cNvSpPr txBox="1"/>
          <p:nvPr/>
        </p:nvSpPr>
        <p:spPr>
          <a:xfrm>
            <a:off x="5858861" y="1445290"/>
            <a:ext cx="420455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Описание преимуществ продукта</a:t>
            </a:r>
          </a:p>
        </p:txBody>
      </p:sp>
      <p:sp>
        <p:nvSpPr>
          <p:cNvPr id="26" name="Google Shape;58;p13">
            <a:extLst>
              <a:ext uri="{FF2B5EF4-FFF2-40B4-BE49-F238E27FC236}">
                <a16:creationId xmlns:a16="http://schemas.microsoft.com/office/drawing/2014/main" id="{75D26ED1-801B-453C-AE66-A4653AC7AC24}"/>
              </a:ext>
            </a:extLst>
          </p:cNvPr>
          <p:cNvSpPr txBox="1"/>
          <p:nvPr/>
        </p:nvSpPr>
        <p:spPr>
          <a:xfrm>
            <a:off x="539750" y="6650058"/>
            <a:ext cx="4979988" cy="590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lnSpc>
                <a:spcPct val="120007"/>
              </a:lnSpc>
            </a:pPr>
            <a:r>
              <a:rPr lang="ru-RU" sz="8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* В случае подачи заявки на участие в программе кредитования венчурных проектов, убедитесь, </a:t>
            </a:r>
            <a:br>
              <a:rPr lang="ru-RU" sz="8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</a:br>
            <a:r>
              <a:rPr lang="ru-RU" sz="8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что слайд содержит следующую информацию:</a:t>
            </a:r>
          </a:p>
          <a:p>
            <a:pPr marL="88900" indent="-88900">
              <a:lnSpc>
                <a:spcPct val="120007"/>
              </a:lnSpc>
              <a:buFont typeface="Arial" panose="020B0604020202020204" pitchFamily="34" charset="0"/>
              <a:buChar char="•"/>
            </a:pPr>
            <a:r>
              <a:rPr lang="ru-RU" sz="8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степень готовности продукта к выпуску и реализации (на какой стадии развития находится продукт, к примеру концепция, опытный образец, готовый рыночный продукт);</a:t>
            </a:r>
          </a:p>
        </p:txBody>
      </p: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86469B06-4F36-49E5-92DE-3933E6CBAAC6}"/>
              </a:ext>
            </a:extLst>
          </p:cNvPr>
          <p:cNvSpPr/>
          <p:nvPr/>
        </p:nvSpPr>
        <p:spPr>
          <a:xfrm>
            <a:off x="5737225" y="3623756"/>
            <a:ext cx="4883150" cy="1080000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id="{B6483BAB-B86C-4353-A0DD-A57F8497BCED}"/>
              </a:ext>
            </a:extLst>
          </p:cNvPr>
          <p:cNvSpPr/>
          <p:nvPr/>
        </p:nvSpPr>
        <p:spPr>
          <a:xfrm>
            <a:off x="5737225" y="3130428"/>
            <a:ext cx="4326187" cy="432000"/>
          </a:xfrm>
          <a:prstGeom prst="roundRect">
            <a:avLst>
              <a:gd name="adj" fmla="val 19728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6248EFB-030F-468E-BB05-2815199E64E5}"/>
              </a:ext>
            </a:extLst>
          </p:cNvPr>
          <p:cNvSpPr txBox="1"/>
          <p:nvPr/>
        </p:nvSpPr>
        <p:spPr>
          <a:xfrm>
            <a:off x="5871561" y="3104459"/>
            <a:ext cx="43043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Демонстрация уникальных особенностей </a:t>
            </a:r>
            <a:b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</a:b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продукта и его конкурентных преимуществ</a:t>
            </a:r>
          </a:p>
        </p:txBody>
      </p: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id="{CAA1F30A-95A8-4DB0-87B8-1620C136167B}"/>
              </a:ext>
            </a:extLst>
          </p:cNvPr>
          <p:cNvSpPr/>
          <p:nvPr/>
        </p:nvSpPr>
        <p:spPr>
          <a:xfrm>
            <a:off x="5737225" y="5393002"/>
            <a:ext cx="4883150" cy="1080000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39" name="Прямоугольник: скругленные углы 38">
            <a:extLst>
              <a:ext uri="{FF2B5EF4-FFF2-40B4-BE49-F238E27FC236}">
                <a16:creationId xmlns:a16="http://schemas.microsoft.com/office/drawing/2014/main" id="{08976A99-9334-4EB1-B958-6AD4A3FCCFFC}"/>
              </a:ext>
            </a:extLst>
          </p:cNvPr>
          <p:cNvSpPr/>
          <p:nvPr/>
        </p:nvSpPr>
        <p:spPr>
          <a:xfrm>
            <a:off x="5737225" y="4899674"/>
            <a:ext cx="4326187" cy="432000"/>
          </a:xfrm>
          <a:prstGeom prst="roundRect">
            <a:avLst>
              <a:gd name="adj" fmla="val 19728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D49F824-0989-484F-814C-7CFF66CF4F55}"/>
              </a:ext>
            </a:extLst>
          </p:cNvPr>
          <p:cNvSpPr txBox="1"/>
          <p:nvPr/>
        </p:nvSpPr>
        <p:spPr>
          <a:xfrm>
            <a:off x="5871561" y="4893754"/>
            <a:ext cx="40177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Примеры использования продукта и отзывы пользователей</a:t>
            </a:r>
          </a:p>
        </p:txBody>
      </p:sp>
      <p:sp>
        <p:nvSpPr>
          <p:cNvPr id="41" name="Google Shape;58;p13">
            <a:extLst>
              <a:ext uri="{FF2B5EF4-FFF2-40B4-BE49-F238E27FC236}">
                <a16:creationId xmlns:a16="http://schemas.microsoft.com/office/drawing/2014/main" id="{9EAFB46B-4F3C-48AD-8820-C7E4BAFB6E33}"/>
              </a:ext>
            </a:extLst>
          </p:cNvPr>
          <p:cNvSpPr txBox="1"/>
          <p:nvPr/>
        </p:nvSpPr>
        <p:spPr>
          <a:xfrm>
            <a:off x="5737225" y="6650058"/>
            <a:ext cx="4979988" cy="590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88900" indent="-88900">
              <a:lnSpc>
                <a:spcPct val="120007"/>
              </a:lnSpc>
              <a:buFont typeface="Arial" panose="020B0604020202020204" pitchFamily="34" charset="0"/>
              <a:buChar char="•"/>
            </a:pPr>
            <a:r>
              <a:rPr lang="ru-RU" sz="8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реализовывался ли продукт ранее на российском рынке или за рубежом;</a:t>
            </a:r>
          </a:p>
          <a:p>
            <a:pPr marL="88900" indent="-88900">
              <a:lnSpc>
                <a:spcPct val="120007"/>
              </a:lnSpc>
              <a:buFont typeface="Arial" panose="020B0604020202020204" pitchFamily="34" charset="0"/>
              <a:buChar char="•"/>
            </a:pPr>
            <a:r>
              <a:rPr lang="ru-RU" sz="8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опыт производства и реализации продукта;</a:t>
            </a:r>
          </a:p>
          <a:p>
            <a:pPr marL="88900" indent="-88900">
              <a:lnSpc>
                <a:spcPct val="120007"/>
              </a:lnSpc>
              <a:buFont typeface="Arial" panose="020B0604020202020204" pitchFamily="34" charset="0"/>
              <a:buChar char="•"/>
            </a:pPr>
            <a:r>
              <a:rPr lang="ru-RU" sz="8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план объема выпуска продукции в разрезе продуктов;</a:t>
            </a:r>
          </a:p>
          <a:p>
            <a:pPr marL="88900" indent="-88900">
              <a:lnSpc>
                <a:spcPct val="120007"/>
              </a:lnSpc>
              <a:buFont typeface="Arial" panose="020B0604020202020204" pitchFamily="34" charset="0"/>
              <a:buChar char="•"/>
            </a:pPr>
            <a:r>
              <a:rPr lang="ru-RU" sz="8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краткое описание производственного процесса</a:t>
            </a:r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475974F8-BF85-48D5-84C4-78F5F77542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75875" y="4911601"/>
            <a:ext cx="399079" cy="411550"/>
          </a:xfrm>
          <a:prstGeom prst="rect">
            <a:avLst/>
          </a:prstGeom>
        </p:spPr>
      </p:pic>
      <p:grpSp>
        <p:nvGrpSpPr>
          <p:cNvPr id="43" name="Google Shape;1575;p18">
            <a:extLst>
              <a:ext uri="{FF2B5EF4-FFF2-40B4-BE49-F238E27FC236}">
                <a16:creationId xmlns:a16="http://schemas.microsoft.com/office/drawing/2014/main" id="{FBE6A609-7803-49F6-BDF9-3DB4193998FC}"/>
              </a:ext>
            </a:extLst>
          </p:cNvPr>
          <p:cNvGrpSpPr>
            <a:grpSpLocks noChangeAspect="1"/>
          </p:cNvGrpSpPr>
          <p:nvPr/>
        </p:nvGrpSpPr>
        <p:grpSpPr>
          <a:xfrm>
            <a:off x="10174253" y="3127793"/>
            <a:ext cx="433422" cy="404037"/>
            <a:chOff x="3024730" y="25933709"/>
            <a:chExt cx="312180" cy="291015"/>
          </a:xfrm>
          <a:solidFill>
            <a:srgbClr val="138B72"/>
          </a:solidFill>
        </p:grpSpPr>
        <p:sp>
          <p:nvSpPr>
            <p:cNvPr id="44" name="Google Shape;1576;p18">
              <a:extLst>
                <a:ext uri="{FF2B5EF4-FFF2-40B4-BE49-F238E27FC236}">
                  <a16:creationId xmlns:a16="http://schemas.microsoft.com/office/drawing/2014/main" id="{8DCF9112-7BE3-429C-ACD4-3F518035A57A}"/>
                </a:ext>
              </a:extLst>
            </p:cNvPr>
            <p:cNvSpPr/>
            <p:nvPr/>
          </p:nvSpPr>
          <p:spPr>
            <a:xfrm>
              <a:off x="3024730" y="25933709"/>
              <a:ext cx="312180" cy="291015"/>
            </a:xfrm>
            <a:custGeom>
              <a:avLst/>
              <a:gdLst/>
              <a:ahLst/>
              <a:cxnLst/>
              <a:rect l="l" t="t" r="r" b="b"/>
              <a:pathLst>
                <a:path w="312180" h="291015" extrusionOk="0">
                  <a:moveTo>
                    <a:pt x="310064" y="234401"/>
                  </a:moveTo>
                  <a:lnTo>
                    <a:pt x="310064" y="29102"/>
                  </a:lnTo>
                  <a:cubicBezTo>
                    <a:pt x="310064" y="25399"/>
                    <a:pt x="307418" y="22754"/>
                    <a:pt x="303714" y="22754"/>
                  </a:cubicBezTo>
                  <a:lnTo>
                    <a:pt x="198420" y="22754"/>
                  </a:lnTo>
                  <a:lnTo>
                    <a:pt x="198420" y="6350"/>
                  </a:lnTo>
                  <a:cubicBezTo>
                    <a:pt x="198420" y="2646"/>
                    <a:pt x="195774" y="0"/>
                    <a:pt x="192070" y="0"/>
                  </a:cubicBezTo>
                  <a:lnTo>
                    <a:pt x="121697" y="0"/>
                  </a:lnTo>
                  <a:cubicBezTo>
                    <a:pt x="117994" y="0"/>
                    <a:pt x="115348" y="2646"/>
                    <a:pt x="115348" y="6350"/>
                  </a:cubicBezTo>
                  <a:lnTo>
                    <a:pt x="115348" y="22754"/>
                  </a:lnTo>
                  <a:lnTo>
                    <a:pt x="10053" y="22754"/>
                  </a:lnTo>
                  <a:cubicBezTo>
                    <a:pt x="6349" y="22754"/>
                    <a:pt x="3704" y="25399"/>
                    <a:pt x="3704" y="29102"/>
                  </a:cubicBezTo>
                  <a:lnTo>
                    <a:pt x="3704" y="234401"/>
                  </a:lnTo>
                  <a:cubicBezTo>
                    <a:pt x="1588" y="235458"/>
                    <a:pt x="0" y="237577"/>
                    <a:pt x="0" y="240222"/>
                  </a:cubicBezTo>
                  <a:lnTo>
                    <a:pt x="0" y="285197"/>
                  </a:lnTo>
                  <a:cubicBezTo>
                    <a:pt x="0" y="288900"/>
                    <a:pt x="2646" y="291545"/>
                    <a:pt x="6349" y="291545"/>
                  </a:cubicBezTo>
                  <a:lnTo>
                    <a:pt x="307947" y="291545"/>
                  </a:lnTo>
                  <a:cubicBezTo>
                    <a:pt x="311651" y="291545"/>
                    <a:pt x="314297" y="288900"/>
                    <a:pt x="314297" y="285197"/>
                  </a:cubicBezTo>
                  <a:lnTo>
                    <a:pt x="314297" y="240222"/>
                  </a:lnTo>
                  <a:cubicBezTo>
                    <a:pt x="314297" y="237577"/>
                    <a:pt x="312710" y="235458"/>
                    <a:pt x="310064" y="234401"/>
                  </a:cubicBezTo>
                  <a:close/>
                  <a:moveTo>
                    <a:pt x="133338" y="246570"/>
                  </a:moveTo>
                  <a:lnTo>
                    <a:pt x="180959" y="246570"/>
                  </a:lnTo>
                  <a:lnTo>
                    <a:pt x="180959" y="256096"/>
                  </a:lnTo>
                  <a:lnTo>
                    <a:pt x="133338" y="256096"/>
                  </a:lnTo>
                  <a:lnTo>
                    <a:pt x="133338" y="246570"/>
                  </a:lnTo>
                  <a:close/>
                  <a:moveTo>
                    <a:pt x="128047" y="13228"/>
                  </a:moveTo>
                  <a:lnTo>
                    <a:pt x="185721" y="13228"/>
                  </a:lnTo>
                  <a:lnTo>
                    <a:pt x="185721" y="22754"/>
                  </a:lnTo>
                  <a:lnTo>
                    <a:pt x="128047" y="22754"/>
                  </a:lnTo>
                  <a:lnTo>
                    <a:pt x="128047" y="13228"/>
                  </a:lnTo>
                  <a:close/>
                  <a:moveTo>
                    <a:pt x="16403" y="35452"/>
                  </a:moveTo>
                  <a:lnTo>
                    <a:pt x="121697" y="35452"/>
                  </a:lnTo>
                  <a:lnTo>
                    <a:pt x="192070" y="35452"/>
                  </a:lnTo>
                  <a:lnTo>
                    <a:pt x="297365" y="35452"/>
                  </a:lnTo>
                  <a:lnTo>
                    <a:pt x="297365" y="233342"/>
                  </a:lnTo>
                  <a:lnTo>
                    <a:pt x="16403" y="233342"/>
                  </a:lnTo>
                  <a:lnTo>
                    <a:pt x="16403" y="35452"/>
                  </a:lnTo>
                  <a:close/>
                  <a:moveTo>
                    <a:pt x="301069" y="278847"/>
                  </a:moveTo>
                  <a:lnTo>
                    <a:pt x="12699" y="278847"/>
                  </a:lnTo>
                  <a:lnTo>
                    <a:pt x="12699" y="246570"/>
                  </a:lnTo>
                  <a:lnTo>
                    <a:pt x="120639" y="246570"/>
                  </a:lnTo>
                  <a:lnTo>
                    <a:pt x="120639" y="262444"/>
                  </a:lnTo>
                  <a:cubicBezTo>
                    <a:pt x="120639" y="266148"/>
                    <a:pt x="123285" y="268794"/>
                    <a:pt x="126989" y="268794"/>
                  </a:cubicBezTo>
                  <a:lnTo>
                    <a:pt x="187308" y="268794"/>
                  </a:lnTo>
                  <a:cubicBezTo>
                    <a:pt x="191012" y="268794"/>
                    <a:pt x="193658" y="266148"/>
                    <a:pt x="193658" y="262444"/>
                  </a:cubicBezTo>
                  <a:lnTo>
                    <a:pt x="193658" y="246570"/>
                  </a:lnTo>
                  <a:lnTo>
                    <a:pt x="301598" y="246570"/>
                  </a:lnTo>
                  <a:lnTo>
                    <a:pt x="301598" y="27884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dk1"/>
                </a:solidFill>
                <a:latin typeface="Century Gothic" panose="020B0502020202020204" pitchFamily="34" charset="0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1577;p18">
              <a:extLst>
                <a:ext uri="{FF2B5EF4-FFF2-40B4-BE49-F238E27FC236}">
                  <a16:creationId xmlns:a16="http://schemas.microsoft.com/office/drawing/2014/main" id="{BBAC4BF5-ECBE-4524-8F04-8F95AC3958A5}"/>
                </a:ext>
              </a:extLst>
            </p:cNvPr>
            <p:cNvSpPr/>
            <p:nvPr/>
          </p:nvSpPr>
          <p:spPr>
            <a:xfrm>
              <a:off x="3120727" y="25974738"/>
              <a:ext cx="116406" cy="132280"/>
            </a:xfrm>
            <a:custGeom>
              <a:avLst/>
              <a:gdLst/>
              <a:ahLst/>
              <a:cxnLst/>
              <a:rect l="l" t="t" r="r" b="b"/>
              <a:pathLst>
                <a:path w="116406" h="132279" extrusionOk="0">
                  <a:moveTo>
                    <a:pt x="98719" y="13474"/>
                  </a:moveTo>
                  <a:cubicBezTo>
                    <a:pt x="84433" y="1832"/>
                    <a:pt x="65914" y="-2400"/>
                    <a:pt x="47395" y="1302"/>
                  </a:cubicBezTo>
                  <a:cubicBezTo>
                    <a:pt x="24642" y="6067"/>
                    <a:pt x="6123" y="24586"/>
                    <a:pt x="1361" y="46807"/>
                  </a:cubicBezTo>
                  <a:cubicBezTo>
                    <a:pt x="-3401" y="69031"/>
                    <a:pt x="4536" y="92312"/>
                    <a:pt x="21997" y="106599"/>
                  </a:cubicBezTo>
                  <a:cubicBezTo>
                    <a:pt x="28875" y="111890"/>
                    <a:pt x="32579" y="119827"/>
                    <a:pt x="32579" y="127764"/>
                  </a:cubicBezTo>
                  <a:lnTo>
                    <a:pt x="32579" y="130410"/>
                  </a:lnTo>
                  <a:cubicBezTo>
                    <a:pt x="32579" y="134112"/>
                    <a:pt x="35225" y="136757"/>
                    <a:pt x="38928" y="136757"/>
                  </a:cubicBezTo>
                  <a:lnTo>
                    <a:pt x="82316" y="136757"/>
                  </a:lnTo>
                  <a:cubicBezTo>
                    <a:pt x="86020" y="136757"/>
                    <a:pt x="88666" y="134112"/>
                    <a:pt x="88666" y="130410"/>
                  </a:cubicBezTo>
                  <a:lnTo>
                    <a:pt x="88666" y="127764"/>
                  </a:lnTo>
                  <a:cubicBezTo>
                    <a:pt x="88666" y="119827"/>
                    <a:pt x="92370" y="111890"/>
                    <a:pt x="99248" y="106070"/>
                  </a:cubicBezTo>
                  <a:cubicBezTo>
                    <a:pt x="113005" y="94428"/>
                    <a:pt x="120942" y="77498"/>
                    <a:pt x="120942" y="60035"/>
                  </a:cubicBezTo>
                  <a:cubicBezTo>
                    <a:pt x="121471" y="42575"/>
                    <a:pt x="113005" y="25113"/>
                    <a:pt x="98719" y="13474"/>
                  </a:cubicBezTo>
                  <a:close/>
                  <a:moveTo>
                    <a:pt x="91311" y="97073"/>
                  </a:moveTo>
                  <a:cubicBezTo>
                    <a:pt x="82846" y="104481"/>
                    <a:pt x="77025" y="114006"/>
                    <a:pt x="75967" y="124589"/>
                  </a:cubicBezTo>
                  <a:lnTo>
                    <a:pt x="45278" y="124589"/>
                  </a:lnTo>
                  <a:cubicBezTo>
                    <a:pt x="44220" y="114006"/>
                    <a:pt x="38928" y="104481"/>
                    <a:pt x="30463" y="97603"/>
                  </a:cubicBezTo>
                  <a:cubicBezTo>
                    <a:pt x="16706" y="85961"/>
                    <a:pt x="10356" y="68502"/>
                    <a:pt x="14589" y="50512"/>
                  </a:cubicBezTo>
                  <a:cubicBezTo>
                    <a:pt x="18293" y="33050"/>
                    <a:pt x="33108" y="18765"/>
                    <a:pt x="50569" y="14530"/>
                  </a:cubicBezTo>
                  <a:cubicBezTo>
                    <a:pt x="64855" y="11358"/>
                    <a:pt x="79671" y="15060"/>
                    <a:pt x="90782" y="24056"/>
                  </a:cubicBezTo>
                  <a:cubicBezTo>
                    <a:pt x="101894" y="33050"/>
                    <a:pt x="108243" y="46807"/>
                    <a:pt x="108243" y="61094"/>
                  </a:cubicBezTo>
                  <a:cubicBezTo>
                    <a:pt x="108243" y="74852"/>
                    <a:pt x="101894" y="88080"/>
                    <a:pt x="91311" y="9707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 panose="020B0502020202020204" pitchFamily="34" charset="0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1578;p18">
              <a:extLst>
                <a:ext uri="{FF2B5EF4-FFF2-40B4-BE49-F238E27FC236}">
                  <a16:creationId xmlns:a16="http://schemas.microsoft.com/office/drawing/2014/main" id="{A9358C59-039E-470F-B151-FA2687F963D7}"/>
                </a:ext>
              </a:extLst>
            </p:cNvPr>
            <p:cNvSpPr/>
            <p:nvPr/>
          </p:nvSpPr>
          <p:spPr>
            <a:xfrm>
              <a:off x="3153306" y="26116256"/>
              <a:ext cx="52912" cy="10582"/>
            </a:xfrm>
            <a:custGeom>
              <a:avLst/>
              <a:gdLst/>
              <a:ahLst/>
              <a:cxnLst/>
              <a:rect l="l" t="t" r="r" b="b"/>
              <a:pathLst>
                <a:path w="52911" h="10582" extrusionOk="0">
                  <a:moveTo>
                    <a:pt x="49737" y="0"/>
                  </a:moveTo>
                  <a:lnTo>
                    <a:pt x="6349" y="0"/>
                  </a:lnTo>
                  <a:cubicBezTo>
                    <a:pt x="2646" y="0"/>
                    <a:pt x="0" y="2646"/>
                    <a:pt x="0" y="6350"/>
                  </a:cubicBezTo>
                  <a:cubicBezTo>
                    <a:pt x="0" y="10055"/>
                    <a:pt x="2646" y="12701"/>
                    <a:pt x="6349" y="12701"/>
                  </a:cubicBezTo>
                  <a:lnTo>
                    <a:pt x="49737" y="12701"/>
                  </a:lnTo>
                  <a:cubicBezTo>
                    <a:pt x="53441" y="12701"/>
                    <a:pt x="56086" y="10055"/>
                    <a:pt x="56086" y="6350"/>
                  </a:cubicBezTo>
                  <a:cubicBezTo>
                    <a:pt x="56086" y="2646"/>
                    <a:pt x="53441" y="0"/>
                    <a:pt x="4973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 panose="020B0502020202020204" pitchFamily="34" charset="0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1579;p18">
              <a:extLst>
                <a:ext uri="{FF2B5EF4-FFF2-40B4-BE49-F238E27FC236}">
                  <a16:creationId xmlns:a16="http://schemas.microsoft.com/office/drawing/2014/main" id="{EF0E310E-0926-41CA-BF67-CCD806E887A7}"/>
                </a:ext>
              </a:extLst>
            </p:cNvPr>
            <p:cNvSpPr/>
            <p:nvPr/>
          </p:nvSpPr>
          <p:spPr>
            <a:xfrm>
              <a:off x="3153306" y="26133188"/>
              <a:ext cx="52912" cy="10582"/>
            </a:xfrm>
            <a:custGeom>
              <a:avLst/>
              <a:gdLst/>
              <a:ahLst/>
              <a:cxnLst/>
              <a:rect l="l" t="t" r="r" b="b"/>
              <a:pathLst>
                <a:path w="52911" h="10582" extrusionOk="0">
                  <a:moveTo>
                    <a:pt x="49737" y="0"/>
                  </a:moveTo>
                  <a:lnTo>
                    <a:pt x="6349" y="0"/>
                  </a:lnTo>
                  <a:cubicBezTo>
                    <a:pt x="2646" y="0"/>
                    <a:pt x="0" y="2646"/>
                    <a:pt x="0" y="6350"/>
                  </a:cubicBezTo>
                  <a:cubicBezTo>
                    <a:pt x="0" y="10053"/>
                    <a:pt x="2646" y="12698"/>
                    <a:pt x="6349" y="12698"/>
                  </a:cubicBezTo>
                  <a:lnTo>
                    <a:pt x="49737" y="12698"/>
                  </a:lnTo>
                  <a:cubicBezTo>
                    <a:pt x="53441" y="12698"/>
                    <a:pt x="56086" y="10053"/>
                    <a:pt x="56086" y="6350"/>
                  </a:cubicBezTo>
                  <a:cubicBezTo>
                    <a:pt x="56086" y="3175"/>
                    <a:pt x="53441" y="0"/>
                    <a:pt x="4973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 panose="020B0502020202020204" pitchFamily="34" charset="0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1580;p18">
              <a:extLst>
                <a:ext uri="{FF2B5EF4-FFF2-40B4-BE49-F238E27FC236}">
                  <a16:creationId xmlns:a16="http://schemas.microsoft.com/office/drawing/2014/main" id="{6149A1DB-32A7-4D98-A13F-072C6270E761}"/>
                </a:ext>
              </a:extLst>
            </p:cNvPr>
            <p:cNvSpPr/>
            <p:nvPr/>
          </p:nvSpPr>
          <p:spPr>
            <a:xfrm>
              <a:off x="3164418" y="26150648"/>
              <a:ext cx="31747" cy="10582"/>
            </a:xfrm>
            <a:custGeom>
              <a:avLst/>
              <a:gdLst/>
              <a:ahLst/>
              <a:cxnLst/>
              <a:rect l="l" t="t" r="r" b="b"/>
              <a:pathLst>
                <a:path w="31747" h="10582" extrusionOk="0">
                  <a:moveTo>
                    <a:pt x="28043" y="0"/>
                  </a:moveTo>
                  <a:lnTo>
                    <a:pt x="6349" y="0"/>
                  </a:lnTo>
                  <a:cubicBezTo>
                    <a:pt x="2646" y="0"/>
                    <a:pt x="0" y="2646"/>
                    <a:pt x="0" y="6350"/>
                  </a:cubicBezTo>
                  <a:cubicBezTo>
                    <a:pt x="0" y="10055"/>
                    <a:pt x="2646" y="12701"/>
                    <a:pt x="6349" y="12701"/>
                  </a:cubicBezTo>
                  <a:lnTo>
                    <a:pt x="28043" y="12701"/>
                  </a:lnTo>
                  <a:cubicBezTo>
                    <a:pt x="31747" y="12701"/>
                    <a:pt x="34393" y="10055"/>
                    <a:pt x="34393" y="6350"/>
                  </a:cubicBezTo>
                  <a:cubicBezTo>
                    <a:pt x="34393" y="2646"/>
                    <a:pt x="31747" y="0"/>
                    <a:pt x="2804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 panose="020B0502020202020204" pitchFamily="34" charset="0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3A3B8C4-272E-482B-A688-89641FA4DC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06159" y="1389047"/>
            <a:ext cx="421953" cy="432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71CF9D4-8EDC-4EB5-9E09-9B23CBA6609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19135" y="3139131"/>
            <a:ext cx="396000" cy="42768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804F2B7-E5B4-4BF8-A3C3-13CB802D28F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00273" y="4947601"/>
            <a:ext cx="420750" cy="3960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5B292B75-708B-444C-85E7-D8EC959CFDC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177965" y="1377409"/>
            <a:ext cx="420749" cy="420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613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EEB3C1EE-DB2C-478B-ACBF-CE1C9410D9ED}"/>
              </a:ext>
            </a:extLst>
          </p:cNvPr>
          <p:cNvSpPr/>
          <p:nvPr/>
        </p:nvSpPr>
        <p:spPr>
          <a:xfrm rot="8100000">
            <a:off x="-1604559" y="-296179"/>
            <a:ext cx="2528986" cy="149891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 dirty="0"/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E6585E80-54E5-97FD-E644-177E8BF499EF}"/>
              </a:ext>
            </a:extLst>
          </p:cNvPr>
          <p:cNvSpPr/>
          <p:nvPr/>
        </p:nvSpPr>
        <p:spPr>
          <a:xfrm>
            <a:off x="5737225" y="1383497"/>
            <a:ext cx="4883150" cy="4527468"/>
          </a:xfrm>
          <a:prstGeom prst="roundRect">
            <a:avLst>
              <a:gd name="adj" fmla="val 3147"/>
            </a:avLst>
          </a:prstGeom>
          <a:noFill/>
          <a:ln w="19050">
            <a:solidFill>
              <a:srgbClr val="148B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D16A8F31-280A-44AC-A6CE-B55636FBC1E7}"/>
              </a:ext>
            </a:extLst>
          </p:cNvPr>
          <p:cNvSpPr/>
          <p:nvPr/>
        </p:nvSpPr>
        <p:spPr>
          <a:xfrm>
            <a:off x="539750" y="1882375"/>
            <a:ext cx="4883150" cy="828000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85" name="object 2"/>
          <p:cNvSpPr txBox="1">
            <a:spLocks/>
          </p:cNvSpPr>
          <p:nvPr/>
        </p:nvSpPr>
        <p:spPr>
          <a:xfrm>
            <a:off x="730250" y="428120"/>
            <a:ext cx="8177350" cy="467017"/>
          </a:xfrm>
          <a:prstGeom prst="rect">
            <a:avLst/>
          </a:prstGeom>
        </p:spPr>
        <p:txBody>
          <a:bodyPr vert="horz" wrap="square" lIns="0" tIns="13999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000" algn="l">
              <a:lnSpc>
                <a:spcPct val="100000"/>
              </a:lnSpc>
              <a:spcBef>
                <a:spcPts val="110"/>
              </a:spcBef>
            </a:pPr>
            <a:r>
              <a:rPr lang="ru-RU" sz="2943" b="1" spc="-5" dirty="0">
                <a:latin typeface="Century Gothic" panose="020B0502020202020204" pitchFamily="34" charset="0"/>
              </a:rPr>
              <a:t>Бизнес-модель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5F6CE3BC-FA53-16C4-4D71-6F11E431668C}"/>
              </a:ext>
            </a:extLst>
          </p:cNvPr>
          <p:cNvGrpSpPr/>
          <p:nvPr/>
        </p:nvGrpSpPr>
        <p:grpSpPr>
          <a:xfrm>
            <a:off x="9344622" y="315261"/>
            <a:ext cx="1372591" cy="285417"/>
            <a:chOff x="7419519" y="167840"/>
            <a:chExt cx="1462048" cy="304019"/>
          </a:xfrm>
        </p:grpSpPr>
        <p:pic>
          <p:nvPicPr>
            <p:cNvPr id="6" name="object 3">
              <a:extLst>
                <a:ext uri="{FF2B5EF4-FFF2-40B4-BE49-F238E27FC236}">
                  <a16:creationId xmlns:a16="http://schemas.microsoft.com/office/drawing/2014/main" id="{479C21EF-EA2E-CA29-4BCA-78B789798B81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99705" y="171488"/>
              <a:ext cx="881862" cy="300371"/>
            </a:xfrm>
            <a:prstGeom prst="rect">
              <a:avLst/>
            </a:prstGeom>
          </p:spPr>
        </p:pic>
        <p:sp>
          <p:nvSpPr>
            <p:cNvPr id="7" name="object 4">
              <a:extLst>
                <a:ext uri="{FF2B5EF4-FFF2-40B4-BE49-F238E27FC236}">
                  <a16:creationId xmlns:a16="http://schemas.microsoft.com/office/drawing/2014/main" id="{2AE52B9A-FDB5-2007-AD61-EA86605CD703}"/>
                </a:ext>
              </a:extLst>
            </p:cNvPr>
            <p:cNvSpPr/>
            <p:nvPr/>
          </p:nvSpPr>
          <p:spPr>
            <a:xfrm>
              <a:off x="7419519" y="167840"/>
              <a:ext cx="464184" cy="290195"/>
            </a:xfrm>
            <a:custGeom>
              <a:avLst/>
              <a:gdLst/>
              <a:ahLst/>
              <a:cxnLst/>
              <a:rect l="l" t="t" r="r" b="b"/>
              <a:pathLst>
                <a:path w="464185" h="290194">
                  <a:moveTo>
                    <a:pt x="463715" y="0"/>
                  </a:moveTo>
                  <a:lnTo>
                    <a:pt x="456222" y="0"/>
                  </a:lnTo>
                  <a:lnTo>
                    <a:pt x="456222" y="7505"/>
                  </a:lnTo>
                  <a:lnTo>
                    <a:pt x="451231" y="56591"/>
                  </a:lnTo>
                  <a:lnTo>
                    <a:pt x="438073" y="102793"/>
                  </a:lnTo>
                  <a:lnTo>
                    <a:pt x="417525" y="145389"/>
                  </a:lnTo>
                  <a:lnTo>
                    <a:pt x="390334" y="183591"/>
                  </a:lnTo>
                  <a:lnTo>
                    <a:pt x="357263" y="216662"/>
                  </a:lnTo>
                  <a:lnTo>
                    <a:pt x="319049" y="243852"/>
                  </a:lnTo>
                  <a:lnTo>
                    <a:pt x="276466" y="264401"/>
                  </a:lnTo>
                  <a:lnTo>
                    <a:pt x="230251" y="277558"/>
                  </a:lnTo>
                  <a:lnTo>
                    <a:pt x="181165" y="282549"/>
                  </a:lnTo>
                  <a:lnTo>
                    <a:pt x="181165" y="234137"/>
                  </a:lnTo>
                  <a:lnTo>
                    <a:pt x="181165" y="218744"/>
                  </a:lnTo>
                  <a:lnTo>
                    <a:pt x="137058" y="248602"/>
                  </a:lnTo>
                  <a:lnTo>
                    <a:pt x="96088" y="266928"/>
                  </a:lnTo>
                  <a:lnTo>
                    <a:pt x="52755" y="278307"/>
                  </a:lnTo>
                  <a:lnTo>
                    <a:pt x="7594" y="282549"/>
                  </a:lnTo>
                  <a:lnTo>
                    <a:pt x="7594" y="181076"/>
                  </a:lnTo>
                  <a:lnTo>
                    <a:pt x="53225" y="174104"/>
                  </a:lnTo>
                  <a:lnTo>
                    <a:pt x="94272" y="156260"/>
                  </a:lnTo>
                  <a:lnTo>
                    <a:pt x="129159" y="129120"/>
                  </a:lnTo>
                  <a:lnTo>
                    <a:pt x="156311" y="94234"/>
                  </a:lnTo>
                  <a:lnTo>
                    <a:pt x="174142" y="53174"/>
                  </a:lnTo>
                  <a:lnTo>
                    <a:pt x="181076" y="7505"/>
                  </a:lnTo>
                  <a:lnTo>
                    <a:pt x="282638" y="7505"/>
                  </a:lnTo>
                  <a:lnTo>
                    <a:pt x="278930" y="48971"/>
                  </a:lnTo>
                  <a:lnTo>
                    <a:pt x="269151" y="89179"/>
                  </a:lnTo>
                  <a:lnTo>
                    <a:pt x="252691" y="128841"/>
                  </a:lnTo>
                  <a:lnTo>
                    <a:pt x="230505" y="165379"/>
                  </a:lnTo>
                  <a:lnTo>
                    <a:pt x="230835" y="165252"/>
                  </a:lnTo>
                  <a:lnTo>
                    <a:pt x="230695" y="165481"/>
                  </a:lnTo>
                  <a:lnTo>
                    <a:pt x="223812" y="175107"/>
                  </a:lnTo>
                  <a:lnTo>
                    <a:pt x="234950" y="171259"/>
                  </a:lnTo>
                  <a:lnTo>
                    <a:pt x="258178" y="159905"/>
                  </a:lnTo>
                  <a:lnTo>
                    <a:pt x="274269" y="152044"/>
                  </a:lnTo>
                  <a:lnTo>
                    <a:pt x="307022" y="124485"/>
                  </a:lnTo>
                  <a:lnTo>
                    <a:pt x="332092" y="90157"/>
                  </a:lnTo>
                  <a:lnTo>
                    <a:pt x="348335" y="50647"/>
                  </a:lnTo>
                  <a:lnTo>
                    <a:pt x="354647" y="7505"/>
                  </a:lnTo>
                  <a:lnTo>
                    <a:pt x="456222" y="7505"/>
                  </a:lnTo>
                  <a:lnTo>
                    <a:pt x="456222" y="0"/>
                  </a:lnTo>
                  <a:lnTo>
                    <a:pt x="347154" y="0"/>
                  </a:lnTo>
                  <a:lnTo>
                    <a:pt x="347154" y="3759"/>
                  </a:lnTo>
                  <a:lnTo>
                    <a:pt x="339763" y="53263"/>
                  </a:lnTo>
                  <a:lnTo>
                    <a:pt x="318808" y="97523"/>
                  </a:lnTo>
                  <a:lnTo>
                    <a:pt x="290144" y="129476"/>
                  </a:lnTo>
                  <a:lnTo>
                    <a:pt x="290144" y="3759"/>
                  </a:lnTo>
                  <a:lnTo>
                    <a:pt x="290144" y="1422"/>
                  </a:lnTo>
                  <a:lnTo>
                    <a:pt x="290144" y="0"/>
                  </a:lnTo>
                  <a:lnTo>
                    <a:pt x="287616" y="0"/>
                  </a:lnTo>
                  <a:lnTo>
                    <a:pt x="287616" y="132283"/>
                  </a:lnTo>
                  <a:lnTo>
                    <a:pt x="286143" y="133934"/>
                  </a:lnTo>
                  <a:lnTo>
                    <a:pt x="283883" y="135318"/>
                  </a:lnTo>
                  <a:lnTo>
                    <a:pt x="287616" y="132283"/>
                  </a:lnTo>
                  <a:lnTo>
                    <a:pt x="287616" y="0"/>
                  </a:lnTo>
                  <a:lnTo>
                    <a:pt x="173570" y="0"/>
                  </a:lnTo>
                  <a:lnTo>
                    <a:pt x="173570" y="3759"/>
                  </a:lnTo>
                  <a:lnTo>
                    <a:pt x="167500" y="48856"/>
                  </a:lnTo>
                  <a:lnTo>
                    <a:pt x="150368" y="89420"/>
                  </a:lnTo>
                  <a:lnTo>
                    <a:pt x="123786" y="123799"/>
                  </a:lnTo>
                  <a:lnTo>
                    <a:pt x="89408" y="150368"/>
                  </a:lnTo>
                  <a:lnTo>
                    <a:pt x="48856" y="167513"/>
                  </a:lnTo>
                  <a:lnTo>
                    <a:pt x="3746" y="173583"/>
                  </a:lnTo>
                  <a:lnTo>
                    <a:pt x="0" y="173583"/>
                  </a:lnTo>
                  <a:lnTo>
                    <a:pt x="0" y="290144"/>
                  </a:lnTo>
                  <a:lnTo>
                    <a:pt x="3746" y="290144"/>
                  </a:lnTo>
                  <a:lnTo>
                    <a:pt x="49377" y="286550"/>
                  </a:lnTo>
                  <a:lnTo>
                    <a:pt x="65849" y="282549"/>
                  </a:lnTo>
                  <a:lnTo>
                    <a:pt x="93256" y="275894"/>
                  </a:lnTo>
                  <a:lnTo>
                    <a:pt x="134835" y="258356"/>
                  </a:lnTo>
                  <a:lnTo>
                    <a:pt x="173570" y="234137"/>
                  </a:lnTo>
                  <a:lnTo>
                    <a:pt x="173570" y="290144"/>
                  </a:lnTo>
                  <a:lnTo>
                    <a:pt x="177317" y="290144"/>
                  </a:lnTo>
                  <a:lnTo>
                    <a:pt x="223710" y="286385"/>
                  </a:lnTo>
                  <a:lnTo>
                    <a:pt x="267728" y="275513"/>
                  </a:lnTo>
                  <a:lnTo>
                    <a:pt x="308813" y="258127"/>
                  </a:lnTo>
                  <a:lnTo>
                    <a:pt x="346341" y="234810"/>
                  </a:lnTo>
                  <a:lnTo>
                    <a:pt x="354647" y="227685"/>
                  </a:lnTo>
                  <a:lnTo>
                    <a:pt x="354647" y="281851"/>
                  </a:lnTo>
                  <a:lnTo>
                    <a:pt x="463715" y="281851"/>
                  </a:lnTo>
                  <a:lnTo>
                    <a:pt x="463715" y="3759"/>
                  </a:lnTo>
                  <a:lnTo>
                    <a:pt x="46371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202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Google Shape;125;p17">
            <a:extLst>
              <a:ext uri="{FF2B5EF4-FFF2-40B4-BE49-F238E27FC236}">
                <a16:creationId xmlns:a16="http://schemas.microsoft.com/office/drawing/2014/main" id="{AF15D378-595F-04EA-47E1-3565F786ECB0}"/>
              </a:ext>
            </a:extLst>
          </p:cNvPr>
          <p:cNvSpPr txBox="1"/>
          <p:nvPr/>
        </p:nvSpPr>
        <p:spPr>
          <a:xfrm>
            <a:off x="5894772" y="1319717"/>
            <a:ext cx="4596630" cy="1581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buSzPts val="1100"/>
            </a:pPr>
            <a:r>
              <a:rPr lang="ru" sz="1200" b="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Схема</a:t>
            </a:r>
            <a:r>
              <a:rPr lang="ru" sz="12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, раскрывающая принципы получения доходов </a:t>
            </a:r>
            <a:br>
              <a:rPr lang="ru" sz="12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</a:br>
            <a:r>
              <a:rPr lang="ru" sz="12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от реализации продукта/услуги.</a:t>
            </a:r>
            <a:endParaRPr sz="1200" dirty="0">
              <a:latin typeface="Century Gothic" panose="020B0502020202020204" pitchFamily="34" charset="0"/>
              <a:ea typeface="Montserrat"/>
              <a:cs typeface="Montserrat"/>
              <a:sym typeface="Montserrat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buSzPts val="1100"/>
            </a:pPr>
            <a:r>
              <a:rPr lang="ru" sz="12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При наличии должно быть отражено насколько успешен продукт/услуги: количествои динамика клиентской базы, объем выручки, объем выручки в расчете на одного клиента.</a:t>
            </a:r>
            <a:endParaRPr sz="1200" dirty="0">
              <a:latin typeface="Century Gothic" panose="020B0502020202020204" pitchFamily="34" charset="0"/>
              <a:ea typeface="Montserrat"/>
              <a:cs typeface="Montserrat"/>
              <a:sym typeface="Montserrat"/>
            </a:endParaRPr>
          </a:p>
        </p:txBody>
      </p:sp>
      <p:sp>
        <p:nvSpPr>
          <p:cNvPr id="17" name="Google Shape;58;p13">
            <a:extLst>
              <a:ext uri="{FF2B5EF4-FFF2-40B4-BE49-F238E27FC236}">
                <a16:creationId xmlns:a16="http://schemas.microsoft.com/office/drawing/2014/main" id="{3FFC1032-F23C-B2BD-A79E-1839ABE8B763}"/>
              </a:ext>
            </a:extLst>
          </p:cNvPr>
          <p:cNvSpPr txBox="1"/>
          <p:nvPr/>
        </p:nvSpPr>
        <p:spPr>
          <a:xfrm>
            <a:off x="5737225" y="6062904"/>
            <a:ext cx="4979988" cy="1329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lnSpc>
                <a:spcPct val="120007"/>
              </a:lnSpc>
            </a:pPr>
            <a:r>
              <a:rPr lang="ru-RU" sz="8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* В случае подачи заявки на участие в программе кредитования венчурных проектов, убедитесь, что слайд содержит следующую информацию:</a:t>
            </a:r>
          </a:p>
          <a:p>
            <a:pPr marL="88900" indent="-88900">
              <a:lnSpc>
                <a:spcPct val="120007"/>
              </a:lnSpc>
              <a:buFont typeface="Arial" panose="020B0604020202020204" pitchFamily="34" charset="0"/>
              <a:buChar char="•"/>
            </a:pPr>
            <a:r>
              <a:rPr lang="ru-RU" sz="8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организационный план;</a:t>
            </a:r>
          </a:p>
          <a:p>
            <a:pPr marL="88900" indent="-88900">
              <a:lnSpc>
                <a:spcPct val="120007"/>
              </a:lnSpc>
              <a:buFont typeface="Arial" panose="020B0604020202020204" pitchFamily="34" charset="0"/>
              <a:buChar char="•"/>
            </a:pPr>
            <a:r>
              <a:rPr lang="ru-RU" sz="8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план производства (эксплуатации);</a:t>
            </a:r>
          </a:p>
          <a:p>
            <a:pPr marL="88900" indent="-88900">
              <a:lnSpc>
                <a:spcPct val="120007"/>
              </a:lnSpc>
              <a:buFont typeface="Arial" panose="020B0604020202020204" pitchFamily="34" charset="0"/>
              <a:buChar char="•"/>
            </a:pPr>
            <a:r>
              <a:rPr lang="ru-RU" sz="8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ключевые прогнозные финансовые показатели (коэффициенты)</a:t>
            </a:r>
          </a:p>
          <a:p>
            <a:pPr marL="88900" indent="-88900">
              <a:lnSpc>
                <a:spcPct val="120007"/>
              </a:lnSpc>
              <a:buFont typeface="Arial" panose="020B0604020202020204" pitchFamily="34" charset="0"/>
              <a:buChar char="•"/>
            </a:pPr>
            <a:r>
              <a:rPr lang="ru-RU" sz="8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анализ возможных рисков, связанных с реализацией проекта, и способов их минимизации;</a:t>
            </a:r>
          </a:p>
          <a:p>
            <a:pPr marL="88900" indent="-88900">
              <a:lnSpc>
                <a:spcPct val="120007"/>
              </a:lnSpc>
              <a:buFont typeface="Arial" panose="020B0604020202020204" pitchFamily="34" charset="0"/>
              <a:buChar char="•"/>
            </a:pPr>
            <a:r>
              <a:rPr lang="ru-RU" sz="8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анализ проектных рисков;</a:t>
            </a:r>
          </a:p>
          <a:p>
            <a:pPr marL="88900" indent="-88900">
              <a:lnSpc>
                <a:spcPct val="120007"/>
              </a:lnSpc>
              <a:buFont typeface="Arial" panose="020B0604020202020204" pitchFamily="34" charset="0"/>
              <a:buChar char="•"/>
            </a:pPr>
            <a:r>
              <a:rPr lang="ru-RU" sz="8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информация о ключевых поставщиках и подрядчиках по проекту.</a:t>
            </a:r>
          </a:p>
          <a:p>
            <a:pPr marL="88900" indent="-88900">
              <a:lnSpc>
                <a:spcPct val="120007"/>
              </a:lnSpc>
              <a:buFont typeface="Arial" panose="020B0604020202020204" pitchFamily="34" charset="0"/>
              <a:buChar char="•"/>
            </a:pPr>
            <a:endParaRPr lang="ru-RU" sz="800" dirty="0">
              <a:latin typeface="Century Gothic" panose="020B0502020202020204" pitchFamily="34" charset="0"/>
              <a:ea typeface="Montserrat"/>
              <a:cs typeface="Montserrat"/>
              <a:sym typeface="Montserra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8935B9-3604-490D-A245-195B82000CB3}"/>
              </a:ext>
            </a:extLst>
          </p:cNvPr>
          <p:cNvSpPr txBox="1"/>
          <p:nvPr/>
        </p:nvSpPr>
        <p:spPr>
          <a:xfrm>
            <a:off x="668723" y="1046862"/>
            <a:ext cx="5581650" cy="2857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ts val="1100"/>
              <a:buFontTx/>
              <a:buNone/>
              <a:tabLst/>
              <a:defRPr/>
            </a:pPr>
            <a:r>
              <a:rPr lang="ru-RU" sz="1200" dirty="0">
                <a:latin typeface="Century Gothic" panose="020B0502020202020204" pitchFamily="34" charset="0"/>
              </a:rPr>
              <a:t>На слайде должны быть следующие сведения:</a:t>
            </a: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191A344A-A5B9-44DD-8DB4-3EF249280EC6}"/>
              </a:ext>
            </a:extLst>
          </p:cNvPr>
          <p:cNvSpPr/>
          <p:nvPr/>
        </p:nvSpPr>
        <p:spPr>
          <a:xfrm>
            <a:off x="539750" y="1389047"/>
            <a:ext cx="4327200" cy="432000"/>
          </a:xfrm>
          <a:prstGeom prst="roundRect">
            <a:avLst>
              <a:gd name="adj" fmla="val 19728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A309A7-3750-41BD-8273-E83925EEBA04}"/>
              </a:ext>
            </a:extLst>
          </p:cNvPr>
          <p:cNvSpPr txBox="1"/>
          <p:nvPr/>
        </p:nvSpPr>
        <p:spPr>
          <a:xfrm>
            <a:off x="674086" y="1447901"/>
            <a:ext cx="3466114" cy="285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Описание бизнес-модели</a:t>
            </a: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02E26F35-01DF-4C13-932A-0C73571B9DD9}"/>
              </a:ext>
            </a:extLst>
          </p:cNvPr>
          <p:cNvSpPr/>
          <p:nvPr/>
        </p:nvSpPr>
        <p:spPr>
          <a:xfrm>
            <a:off x="539750" y="3384735"/>
            <a:ext cx="4883150" cy="828000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973438E8-7CB9-457A-B0DD-A221C566BBA6}"/>
              </a:ext>
            </a:extLst>
          </p:cNvPr>
          <p:cNvSpPr/>
          <p:nvPr/>
        </p:nvSpPr>
        <p:spPr>
          <a:xfrm>
            <a:off x="539750" y="2891407"/>
            <a:ext cx="4327200" cy="432000"/>
          </a:xfrm>
          <a:prstGeom prst="roundRect">
            <a:avLst>
              <a:gd name="adj" fmla="val 19728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0F1233C-F331-485B-BB08-E8F2DF38894D}"/>
              </a:ext>
            </a:extLst>
          </p:cNvPr>
          <p:cNvSpPr txBox="1"/>
          <p:nvPr/>
        </p:nvSpPr>
        <p:spPr>
          <a:xfrm>
            <a:off x="674086" y="2949827"/>
            <a:ext cx="3910614" cy="285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Описание принципа работы бизнес-модели</a:t>
            </a:r>
          </a:p>
        </p:txBody>
      </p:sp>
      <p:sp>
        <p:nvSpPr>
          <p:cNvPr id="31" name="Прямоугольник: скругленные углы 30">
            <a:extLst>
              <a:ext uri="{FF2B5EF4-FFF2-40B4-BE49-F238E27FC236}">
                <a16:creationId xmlns:a16="http://schemas.microsoft.com/office/drawing/2014/main" id="{F3B8CF16-6CED-4C1E-9BE1-AD4A7EC746FF}"/>
              </a:ext>
            </a:extLst>
          </p:cNvPr>
          <p:cNvSpPr/>
          <p:nvPr/>
        </p:nvSpPr>
        <p:spPr>
          <a:xfrm>
            <a:off x="539750" y="4880812"/>
            <a:ext cx="4883150" cy="828000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32" name="Прямоугольник: скругленные углы 31">
            <a:extLst>
              <a:ext uri="{FF2B5EF4-FFF2-40B4-BE49-F238E27FC236}">
                <a16:creationId xmlns:a16="http://schemas.microsoft.com/office/drawing/2014/main" id="{2187ABBB-73FA-4AF7-BDA5-3E7906814E19}"/>
              </a:ext>
            </a:extLst>
          </p:cNvPr>
          <p:cNvSpPr/>
          <p:nvPr/>
        </p:nvSpPr>
        <p:spPr>
          <a:xfrm>
            <a:off x="539750" y="4387484"/>
            <a:ext cx="4327200" cy="432000"/>
          </a:xfrm>
          <a:prstGeom prst="roundRect">
            <a:avLst>
              <a:gd name="adj" fmla="val 19728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8368D8E-1B57-490B-BE1A-1865C2F4474B}"/>
              </a:ext>
            </a:extLst>
          </p:cNvPr>
          <p:cNvSpPr txBox="1"/>
          <p:nvPr/>
        </p:nvSpPr>
        <p:spPr>
          <a:xfrm>
            <a:off x="674086" y="4362084"/>
            <a:ext cx="44948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Демонстрация понимание ключевых показателей эффективности бизнеса </a:t>
            </a:r>
            <a:r>
              <a:rPr kumimoji="0" lang="ru-RU" sz="12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(LTV, CAC, ROI и т.д.)</a:t>
            </a:r>
          </a:p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endParaRPr kumimoji="0" lang="ru-RU" sz="12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Montserrat"/>
              <a:cs typeface="Montserrat"/>
            </a:endParaRP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id="{C18108A2-BD3A-41F0-BC5A-14D710D80891}"/>
              </a:ext>
            </a:extLst>
          </p:cNvPr>
          <p:cNvSpPr/>
          <p:nvPr/>
        </p:nvSpPr>
        <p:spPr>
          <a:xfrm>
            <a:off x="539750" y="6368742"/>
            <a:ext cx="4883150" cy="828000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35" name="Прямоугольник: скругленные углы 34">
            <a:extLst>
              <a:ext uri="{FF2B5EF4-FFF2-40B4-BE49-F238E27FC236}">
                <a16:creationId xmlns:a16="http://schemas.microsoft.com/office/drawing/2014/main" id="{85CEB98E-0062-4617-A55E-BFB952F280A2}"/>
              </a:ext>
            </a:extLst>
          </p:cNvPr>
          <p:cNvSpPr/>
          <p:nvPr/>
        </p:nvSpPr>
        <p:spPr>
          <a:xfrm>
            <a:off x="539750" y="5875414"/>
            <a:ext cx="4327200" cy="432000"/>
          </a:xfrm>
          <a:prstGeom prst="roundRect">
            <a:avLst>
              <a:gd name="adj" fmla="val 19728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8D85E3E-635D-46A5-B33D-5F1BF0BC2F83}"/>
              </a:ext>
            </a:extLst>
          </p:cNvPr>
          <p:cNvSpPr txBox="1"/>
          <p:nvPr/>
        </p:nvSpPr>
        <p:spPr>
          <a:xfrm>
            <a:off x="674086" y="5859123"/>
            <a:ext cx="43170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Описание механизмов монетизации продукта </a:t>
            </a:r>
            <a:b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</a:b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и прогнозы по доходам</a:t>
            </a:r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75ABE073-AF0E-4FB5-8383-3B203F0416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01286" y="4411523"/>
            <a:ext cx="418040" cy="344645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55F28041-261E-4BF3-B971-80F95F3F90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48132" y="5958100"/>
            <a:ext cx="323104" cy="323104"/>
          </a:xfrm>
          <a:prstGeom prst="rect">
            <a:avLst/>
          </a:prstGeom>
        </p:spPr>
      </p:pic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0B481844-4A05-4509-A737-0C1099B9FC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95407" y="1425249"/>
            <a:ext cx="323104" cy="395525"/>
          </a:xfrm>
          <a:prstGeom prst="rect">
            <a:avLst/>
          </a:prstGeom>
        </p:spPr>
      </p:pic>
      <p:pic>
        <p:nvPicPr>
          <p:cNvPr id="76" name="Рисунок 75">
            <a:extLst>
              <a:ext uri="{FF2B5EF4-FFF2-40B4-BE49-F238E27FC236}">
                <a16:creationId xmlns:a16="http://schemas.microsoft.com/office/drawing/2014/main" id="{5D0DFBCD-4131-4CBD-9897-FCD586E142B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11303" y="2924809"/>
            <a:ext cx="370368" cy="37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236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4D9F407F-8DD6-43E8-9B1B-39D013AD0836}"/>
              </a:ext>
            </a:extLst>
          </p:cNvPr>
          <p:cNvSpPr txBox="1"/>
          <p:nvPr/>
        </p:nvSpPr>
        <p:spPr>
          <a:xfrm>
            <a:off x="5871561" y="3626053"/>
            <a:ext cx="430431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rgbClr val="148B72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Динамика роста пользователей</a:t>
            </a:r>
          </a:p>
        </p:txBody>
      </p: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id="{A94F1EE1-C786-4D10-9518-868FBED20BA2}"/>
              </a:ext>
            </a:extLst>
          </p:cNvPr>
          <p:cNvSpPr/>
          <p:nvPr/>
        </p:nvSpPr>
        <p:spPr>
          <a:xfrm rot="8100000">
            <a:off x="-1604559" y="-296179"/>
            <a:ext cx="2528986" cy="149891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 dirty="0"/>
          </a:p>
        </p:txBody>
      </p:sp>
      <p:sp>
        <p:nvSpPr>
          <p:cNvPr id="85" name="object 2"/>
          <p:cNvSpPr txBox="1">
            <a:spLocks/>
          </p:cNvSpPr>
          <p:nvPr/>
        </p:nvSpPr>
        <p:spPr>
          <a:xfrm>
            <a:off x="755650" y="411622"/>
            <a:ext cx="8177350" cy="467017"/>
          </a:xfrm>
          <a:prstGeom prst="rect">
            <a:avLst/>
          </a:prstGeom>
        </p:spPr>
        <p:txBody>
          <a:bodyPr vert="horz" wrap="square" lIns="0" tIns="13999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000" algn="l">
              <a:lnSpc>
                <a:spcPct val="100000"/>
              </a:lnSpc>
              <a:spcBef>
                <a:spcPts val="110"/>
              </a:spcBef>
            </a:pPr>
            <a:r>
              <a:rPr lang="ru-RU" sz="2943" b="1" spc="-5" dirty="0">
                <a:latin typeface="Century Gothic" panose="020B0502020202020204" pitchFamily="34" charset="0"/>
              </a:rPr>
              <a:t>Динамика развития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5F6CE3BC-FA53-16C4-4D71-6F11E431668C}"/>
              </a:ext>
            </a:extLst>
          </p:cNvPr>
          <p:cNvGrpSpPr/>
          <p:nvPr/>
        </p:nvGrpSpPr>
        <p:grpSpPr>
          <a:xfrm>
            <a:off x="9344622" y="315261"/>
            <a:ext cx="1372591" cy="285417"/>
            <a:chOff x="7419519" y="167840"/>
            <a:chExt cx="1462048" cy="304019"/>
          </a:xfrm>
        </p:grpSpPr>
        <p:pic>
          <p:nvPicPr>
            <p:cNvPr id="6" name="object 3">
              <a:extLst>
                <a:ext uri="{FF2B5EF4-FFF2-40B4-BE49-F238E27FC236}">
                  <a16:creationId xmlns:a16="http://schemas.microsoft.com/office/drawing/2014/main" id="{479C21EF-EA2E-CA29-4BCA-78B789798B81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99705" y="171488"/>
              <a:ext cx="881862" cy="300371"/>
            </a:xfrm>
            <a:prstGeom prst="rect">
              <a:avLst/>
            </a:prstGeom>
          </p:spPr>
        </p:pic>
        <p:sp>
          <p:nvSpPr>
            <p:cNvPr id="7" name="object 4">
              <a:extLst>
                <a:ext uri="{FF2B5EF4-FFF2-40B4-BE49-F238E27FC236}">
                  <a16:creationId xmlns:a16="http://schemas.microsoft.com/office/drawing/2014/main" id="{2AE52B9A-FDB5-2007-AD61-EA86605CD703}"/>
                </a:ext>
              </a:extLst>
            </p:cNvPr>
            <p:cNvSpPr/>
            <p:nvPr/>
          </p:nvSpPr>
          <p:spPr>
            <a:xfrm>
              <a:off x="7419519" y="167840"/>
              <a:ext cx="464184" cy="290195"/>
            </a:xfrm>
            <a:custGeom>
              <a:avLst/>
              <a:gdLst/>
              <a:ahLst/>
              <a:cxnLst/>
              <a:rect l="l" t="t" r="r" b="b"/>
              <a:pathLst>
                <a:path w="464185" h="290194">
                  <a:moveTo>
                    <a:pt x="463715" y="0"/>
                  </a:moveTo>
                  <a:lnTo>
                    <a:pt x="456222" y="0"/>
                  </a:lnTo>
                  <a:lnTo>
                    <a:pt x="456222" y="7505"/>
                  </a:lnTo>
                  <a:lnTo>
                    <a:pt x="451231" y="56591"/>
                  </a:lnTo>
                  <a:lnTo>
                    <a:pt x="438073" y="102793"/>
                  </a:lnTo>
                  <a:lnTo>
                    <a:pt x="417525" y="145389"/>
                  </a:lnTo>
                  <a:lnTo>
                    <a:pt x="390334" y="183591"/>
                  </a:lnTo>
                  <a:lnTo>
                    <a:pt x="357263" y="216662"/>
                  </a:lnTo>
                  <a:lnTo>
                    <a:pt x="319049" y="243852"/>
                  </a:lnTo>
                  <a:lnTo>
                    <a:pt x="276466" y="264401"/>
                  </a:lnTo>
                  <a:lnTo>
                    <a:pt x="230251" y="277558"/>
                  </a:lnTo>
                  <a:lnTo>
                    <a:pt x="181165" y="282549"/>
                  </a:lnTo>
                  <a:lnTo>
                    <a:pt x="181165" y="234137"/>
                  </a:lnTo>
                  <a:lnTo>
                    <a:pt x="181165" y="218744"/>
                  </a:lnTo>
                  <a:lnTo>
                    <a:pt x="137058" y="248602"/>
                  </a:lnTo>
                  <a:lnTo>
                    <a:pt x="96088" y="266928"/>
                  </a:lnTo>
                  <a:lnTo>
                    <a:pt x="52755" y="278307"/>
                  </a:lnTo>
                  <a:lnTo>
                    <a:pt x="7594" y="282549"/>
                  </a:lnTo>
                  <a:lnTo>
                    <a:pt x="7594" y="181076"/>
                  </a:lnTo>
                  <a:lnTo>
                    <a:pt x="53225" y="174104"/>
                  </a:lnTo>
                  <a:lnTo>
                    <a:pt x="94272" y="156260"/>
                  </a:lnTo>
                  <a:lnTo>
                    <a:pt x="129159" y="129120"/>
                  </a:lnTo>
                  <a:lnTo>
                    <a:pt x="156311" y="94234"/>
                  </a:lnTo>
                  <a:lnTo>
                    <a:pt x="174142" y="53174"/>
                  </a:lnTo>
                  <a:lnTo>
                    <a:pt x="181076" y="7505"/>
                  </a:lnTo>
                  <a:lnTo>
                    <a:pt x="282638" y="7505"/>
                  </a:lnTo>
                  <a:lnTo>
                    <a:pt x="278930" y="48971"/>
                  </a:lnTo>
                  <a:lnTo>
                    <a:pt x="269151" y="89179"/>
                  </a:lnTo>
                  <a:lnTo>
                    <a:pt x="252691" y="128841"/>
                  </a:lnTo>
                  <a:lnTo>
                    <a:pt x="230505" y="165379"/>
                  </a:lnTo>
                  <a:lnTo>
                    <a:pt x="230835" y="165252"/>
                  </a:lnTo>
                  <a:lnTo>
                    <a:pt x="230695" y="165481"/>
                  </a:lnTo>
                  <a:lnTo>
                    <a:pt x="223812" y="175107"/>
                  </a:lnTo>
                  <a:lnTo>
                    <a:pt x="234950" y="171259"/>
                  </a:lnTo>
                  <a:lnTo>
                    <a:pt x="258178" y="159905"/>
                  </a:lnTo>
                  <a:lnTo>
                    <a:pt x="274269" y="152044"/>
                  </a:lnTo>
                  <a:lnTo>
                    <a:pt x="307022" y="124485"/>
                  </a:lnTo>
                  <a:lnTo>
                    <a:pt x="332092" y="90157"/>
                  </a:lnTo>
                  <a:lnTo>
                    <a:pt x="348335" y="50647"/>
                  </a:lnTo>
                  <a:lnTo>
                    <a:pt x="354647" y="7505"/>
                  </a:lnTo>
                  <a:lnTo>
                    <a:pt x="456222" y="7505"/>
                  </a:lnTo>
                  <a:lnTo>
                    <a:pt x="456222" y="0"/>
                  </a:lnTo>
                  <a:lnTo>
                    <a:pt x="347154" y="0"/>
                  </a:lnTo>
                  <a:lnTo>
                    <a:pt x="347154" y="3759"/>
                  </a:lnTo>
                  <a:lnTo>
                    <a:pt x="339763" y="53263"/>
                  </a:lnTo>
                  <a:lnTo>
                    <a:pt x="318808" y="97523"/>
                  </a:lnTo>
                  <a:lnTo>
                    <a:pt x="290144" y="129476"/>
                  </a:lnTo>
                  <a:lnTo>
                    <a:pt x="290144" y="3759"/>
                  </a:lnTo>
                  <a:lnTo>
                    <a:pt x="290144" y="1422"/>
                  </a:lnTo>
                  <a:lnTo>
                    <a:pt x="290144" y="0"/>
                  </a:lnTo>
                  <a:lnTo>
                    <a:pt x="287616" y="0"/>
                  </a:lnTo>
                  <a:lnTo>
                    <a:pt x="287616" y="132283"/>
                  </a:lnTo>
                  <a:lnTo>
                    <a:pt x="286143" y="133934"/>
                  </a:lnTo>
                  <a:lnTo>
                    <a:pt x="283883" y="135318"/>
                  </a:lnTo>
                  <a:lnTo>
                    <a:pt x="287616" y="132283"/>
                  </a:lnTo>
                  <a:lnTo>
                    <a:pt x="287616" y="0"/>
                  </a:lnTo>
                  <a:lnTo>
                    <a:pt x="173570" y="0"/>
                  </a:lnTo>
                  <a:lnTo>
                    <a:pt x="173570" y="3759"/>
                  </a:lnTo>
                  <a:lnTo>
                    <a:pt x="167500" y="48856"/>
                  </a:lnTo>
                  <a:lnTo>
                    <a:pt x="150368" y="89420"/>
                  </a:lnTo>
                  <a:lnTo>
                    <a:pt x="123786" y="123799"/>
                  </a:lnTo>
                  <a:lnTo>
                    <a:pt x="89408" y="150368"/>
                  </a:lnTo>
                  <a:lnTo>
                    <a:pt x="48856" y="167513"/>
                  </a:lnTo>
                  <a:lnTo>
                    <a:pt x="3746" y="173583"/>
                  </a:lnTo>
                  <a:lnTo>
                    <a:pt x="0" y="173583"/>
                  </a:lnTo>
                  <a:lnTo>
                    <a:pt x="0" y="290144"/>
                  </a:lnTo>
                  <a:lnTo>
                    <a:pt x="3746" y="290144"/>
                  </a:lnTo>
                  <a:lnTo>
                    <a:pt x="49377" y="286550"/>
                  </a:lnTo>
                  <a:lnTo>
                    <a:pt x="65849" y="282549"/>
                  </a:lnTo>
                  <a:lnTo>
                    <a:pt x="93256" y="275894"/>
                  </a:lnTo>
                  <a:lnTo>
                    <a:pt x="134835" y="258356"/>
                  </a:lnTo>
                  <a:lnTo>
                    <a:pt x="173570" y="234137"/>
                  </a:lnTo>
                  <a:lnTo>
                    <a:pt x="173570" y="290144"/>
                  </a:lnTo>
                  <a:lnTo>
                    <a:pt x="177317" y="290144"/>
                  </a:lnTo>
                  <a:lnTo>
                    <a:pt x="223710" y="286385"/>
                  </a:lnTo>
                  <a:lnTo>
                    <a:pt x="267728" y="275513"/>
                  </a:lnTo>
                  <a:lnTo>
                    <a:pt x="308813" y="258127"/>
                  </a:lnTo>
                  <a:lnTo>
                    <a:pt x="346341" y="234810"/>
                  </a:lnTo>
                  <a:lnTo>
                    <a:pt x="354647" y="227685"/>
                  </a:lnTo>
                  <a:lnTo>
                    <a:pt x="354647" y="281851"/>
                  </a:lnTo>
                  <a:lnTo>
                    <a:pt x="463715" y="281851"/>
                  </a:lnTo>
                  <a:lnTo>
                    <a:pt x="463715" y="3759"/>
                  </a:lnTo>
                  <a:lnTo>
                    <a:pt x="46371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202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4" name="Google Shape;169;p19">
            <a:extLst>
              <a:ext uri="{FF2B5EF4-FFF2-40B4-BE49-F238E27FC236}">
                <a16:creationId xmlns:a16="http://schemas.microsoft.com/office/drawing/2014/main" id="{B6DE7766-8B87-8267-79C4-870C3E233D7A}"/>
              </a:ext>
            </a:extLst>
          </p:cNvPr>
          <p:cNvSpPr txBox="1"/>
          <p:nvPr/>
        </p:nvSpPr>
        <p:spPr>
          <a:xfrm>
            <a:off x="755650" y="1132372"/>
            <a:ext cx="1054735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buSzPts val="1100"/>
            </a:pPr>
            <a:r>
              <a:rPr lang="ru" sz="12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Временная шкала с описанием ключевых этапов проекта и планируемых шагов по развитию продукта/услуги и компании.</a:t>
            </a:r>
            <a:endParaRPr sz="1200" dirty="0">
              <a:latin typeface="Century Gothic" panose="020B0502020202020204" pitchFamily="34" charset="0"/>
              <a:ea typeface="Montserrat"/>
              <a:cs typeface="Montserrat"/>
              <a:sym typeface="Montserrat"/>
            </a:endParaRPr>
          </a:p>
        </p:txBody>
      </p:sp>
      <p:cxnSp>
        <p:nvCxnSpPr>
          <p:cNvPr id="8" name="Google Shape;170;p19">
            <a:extLst>
              <a:ext uri="{FF2B5EF4-FFF2-40B4-BE49-F238E27FC236}">
                <a16:creationId xmlns:a16="http://schemas.microsoft.com/office/drawing/2014/main" id="{188A8C7B-9AC1-BDB5-4AF8-EA166B09E28E}"/>
              </a:ext>
            </a:extLst>
          </p:cNvPr>
          <p:cNvCxnSpPr>
            <a:cxnSpLocks/>
          </p:cNvCxnSpPr>
          <p:nvPr/>
        </p:nvCxnSpPr>
        <p:spPr>
          <a:xfrm>
            <a:off x="3692" y="2007433"/>
            <a:ext cx="10641790" cy="0"/>
          </a:xfrm>
          <a:prstGeom prst="straightConnector1">
            <a:avLst/>
          </a:prstGeom>
          <a:noFill/>
          <a:ln w="38100" cap="flat" cmpd="sng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" name="Google Shape;171;p19">
            <a:extLst>
              <a:ext uri="{FF2B5EF4-FFF2-40B4-BE49-F238E27FC236}">
                <a16:creationId xmlns:a16="http://schemas.microsoft.com/office/drawing/2014/main" id="{0D37E6B9-08FA-F402-9E74-AAE3C097CE44}"/>
              </a:ext>
            </a:extLst>
          </p:cNvPr>
          <p:cNvSpPr/>
          <p:nvPr/>
        </p:nvSpPr>
        <p:spPr>
          <a:xfrm>
            <a:off x="666447" y="1895079"/>
            <a:ext cx="229207" cy="229207"/>
          </a:xfrm>
          <a:prstGeom prst="ellipse">
            <a:avLst/>
          </a:prstGeom>
          <a:gradFill flip="none" rotWithShape="1">
            <a:gsLst>
              <a:gs pos="0">
                <a:srgbClr val="5B9BD5">
                  <a:shade val="30000"/>
                  <a:satMod val="115000"/>
                </a:srgbClr>
              </a:gs>
              <a:gs pos="50000">
                <a:srgbClr val="5B9BD5">
                  <a:shade val="67500"/>
                  <a:satMod val="115000"/>
                </a:srgbClr>
              </a:gs>
              <a:gs pos="100000">
                <a:srgbClr val="5B9BD5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11583" tIns="111583" rIns="111583" bIns="111583" anchor="ctr" anchorCtr="0">
            <a:noAutofit/>
          </a:bodyPr>
          <a:lstStyle/>
          <a:p>
            <a:endParaRPr sz="2197">
              <a:latin typeface="Century Gothic" panose="020B0502020202020204" pitchFamily="34" charset="0"/>
            </a:endParaRPr>
          </a:p>
        </p:txBody>
      </p:sp>
      <p:sp>
        <p:nvSpPr>
          <p:cNvPr id="13" name="Google Shape;172;p19">
            <a:extLst>
              <a:ext uri="{FF2B5EF4-FFF2-40B4-BE49-F238E27FC236}">
                <a16:creationId xmlns:a16="http://schemas.microsoft.com/office/drawing/2014/main" id="{23BFB1BF-EC55-BC57-8423-C98252CCB15A}"/>
              </a:ext>
            </a:extLst>
          </p:cNvPr>
          <p:cNvSpPr/>
          <p:nvPr/>
        </p:nvSpPr>
        <p:spPr>
          <a:xfrm>
            <a:off x="1858274" y="1905530"/>
            <a:ext cx="229207" cy="229207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11583" tIns="111583" rIns="111583" bIns="111583" anchor="ctr" anchorCtr="0">
            <a:noAutofit/>
          </a:bodyPr>
          <a:lstStyle/>
          <a:p>
            <a:endParaRPr sz="2197">
              <a:latin typeface="Century Gothic" panose="020B0502020202020204" pitchFamily="34" charset="0"/>
            </a:endParaRPr>
          </a:p>
        </p:txBody>
      </p:sp>
      <p:sp>
        <p:nvSpPr>
          <p:cNvPr id="14" name="Google Shape;173;p19">
            <a:extLst>
              <a:ext uri="{FF2B5EF4-FFF2-40B4-BE49-F238E27FC236}">
                <a16:creationId xmlns:a16="http://schemas.microsoft.com/office/drawing/2014/main" id="{69D0B480-4456-B37B-B949-3BECD5EA6AF4}"/>
              </a:ext>
            </a:extLst>
          </p:cNvPr>
          <p:cNvSpPr/>
          <p:nvPr/>
        </p:nvSpPr>
        <p:spPr>
          <a:xfrm>
            <a:off x="3075501" y="1905530"/>
            <a:ext cx="229207" cy="229207"/>
          </a:xfrm>
          <a:prstGeom prst="ellipse">
            <a:avLst/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76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Google Shape;174;p19">
            <a:extLst>
              <a:ext uri="{FF2B5EF4-FFF2-40B4-BE49-F238E27FC236}">
                <a16:creationId xmlns:a16="http://schemas.microsoft.com/office/drawing/2014/main" id="{248411AF-E154-EC31-30F8-60CF8F4F5687}"/>
              </a:ext>
            </a:extLst>
          </p:cNvPr>
          <p:cNvSpPr/>
          <p:nvPr/>
        </p:nvSpPr>
        <p:spPr>
          <a:xfrm>
            <a:off x="4292728" y="1905530"/>
            <a:ext cx="229207" cy="229207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11583" tIns="111583" rIns="111583" bIns="111583" anchor="ctr" anchorCtr="0">
            <a:noAutofit/>
          </a:bodyPr>
          <a:lstStyle/>
          <a:p>
            <a:endParaRPr sz="2197">
              <a:latin typeface="Century Gothic" panose="020B0502020202020204" pitchFamily="34" charset="0"/>
            </a:endParaRPr>
          </a:p>
        </p:txBody>
      </p:sp>
      <p:sp>
        <p:nvSpPr>
          <p:cNvPr id="17" name="Google Shape;176;p19">
            <a:extLst>
              <a:ext uri="{FF2B5EF4-FFF2-40B4-BE49-F238E27FC236}">
                <a16:creationId xmlns:a16="http://schemas.microsoft.com/office/drawing/2014/main" id="{2DC63A87-A091-7067-D4CC-0FDF14A344B0}"/>
              </a:ext>
            </a:extLst>
          </p:cNvPr>
          <p:cNvSpPr/>
          <p:nvPr/>
        </p:nvSpPr>
        <p:spPr>
          <a:xfrm>
            <a:off x="5509955" y="1905530"/>
            <a:ext cx="229207" cy="229207"/>
          </a:xfrm>
          <a:prstGeom prst="ellipse">
            <a:avLst/>
          </a:prstGeom>
          <a:gradFill flip="none" rotWithShape="1">
            <a:gsLst>
              <a:gs pos="0">
                <a:srgbClr val="5B9BD5">
                  <a:shade val="30000"/>
                  <a:satMod val="115000"/>
                </a:srgbClr>
              </a:gs>
              <a:gs pos="50000">
                <a:srgbClr val="5B9BD5">
                  <a:shade val="67500"/>
                  <a:satMod val="115000"/>
                </a:srgbClr>
              </a:gs>
              <a:gs pos="100000">
                <a:srgbClr val="5B9BD5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11583" tIns="111583" rIns="111583" bIns="111583" anchor="ctr" anchorCtr="0">
            <a:noAutofit/>
          </a:bodyPr>
          <a:lstStyle/>
          <a:p>
            <a:endParaRPr sz="2197">
              <a:latin typeface="Century Gothic" panose="020B0502020202020204" pitchFamily="34" charset="0"/>
            </a:endParaRPr>
          </a:p>
        </p:txBody>
      </p:sp>
      <p:sp>
        <p:nvSpPr>
          <p:cNvPr id="18" name="Google Shape;177;p19">
            <a:extLst>
              <a:ext uri="{FF2B5EF4-FFF2-40B4-BE49-F238E27FC236}">
                <a16:creationId xmlns:a16="http://schemas.microsoft.com/office/drawing/2014/main" id="{F1C6DDFD-5A20-E8E4-9165-30CC414A7926}"/>
              </a:ext>
            </a:extLst>
          </p:cNvPr>
          <p:cNvSpPr/>
          <p:nvPr/>
        </p:nvSpPr>
        <p:spPr>
          <a:xfrm>
            <a:off x="6727182" y="1905530"/>
            <a:ext cx="229207" cy="229207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11583" tIns="111583" rIns="111583" bIns="111583" anchor="ctr" anchorCtr="0">
            <a:noAutofit/>
          </a:bodyPr>
          <a:lstStyle/>
          <a:p>
            <a:endParaRPr sz="2197">
              <a:latin typeface="Century Gothic" panose="020B0502020202020204" pitchFamily="34" charset="0"/>
            </a:endParaRPr>
          </a:p>
        </p:txBody>
      </p:sp>
      <p:sp>
        <p:nvSpPr>
          <p:cNvPr id="19" name="Google Shape;178;p19">
            <a:extLst>
              <a:ext uri="{FF2B5EF4-FFF2-40B4-BE49-F238E27FC236}">
                <a16:creationId xmlns:a16="http://schemas.microsoft.com/office/drawing/2014/main" id="{70830D68-570B-C60E-BA40-BA1AF63D953A}"/>
              </a:ext>
            </a:extLst>
          </p:cNvPr>
          <p:cNvSpPr/>
          <p:nvPr/>
        </p:nvSpPr>
        <p:spPr>
          <a:xfrm>
            <a:off x="7944409" y="1905530"/>
            <a:ext cx="229207" cy="229207"/>
          </a:xfrm>
          <a:prstGeom prst="ellipse">
            <a:avLst/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76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Google Shape;179;p19">
            <a:extLst>
              <a:ext uri="{FF2B5EF4-FFF2-40B4-BE49-F238E27FC236}">
                <a16:creationId xmlns:a16="http://schemas.microsoft.com/office/drawing/2014/main" id="{1667A42A-C948-585F-AE58-DAEA54A00619}"/>
              </a:ext>
            </a:extLst>
          </p:cNvPr>
          <p:cNvSpPr/>
          <p:nvPr/>
        </p:nvSpPr>
        <p:spPr>
          <a:xfrm>
            <a:off x="9161639" y="1905530"/>
            <a:ext cx="229207" cy="229207"/>
          </a:xfrm>
          <a:prstGeom prst="ellipse">
            <a:avLst/>
          </a:prstGeom>
          <a:gradFill flip="none" rotWithShape="1">
            <a:gsLst>
              <a:gs pos="0">
                <a:srgbClr val="5B9BD5">
                  <a:shade val="30000"/>
                  <a:satMod val="115000"/>
                </a:srgbClr>
              </a:gs>
              <a:gs pos="50000">
                <a:srgbClr val="5B9BD5">
                  <a:shade val="67500"/>
                  <a:satMod val="115000"/>
                </a:srgbClr>
              </a:gs>
              <a:gs pos="100000">
                <a:srgbClr val="5B9BD5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11583" tIns="111583" rIns="111583" bIns="111583" anchor="ctr" anchorCtr="0">
            <a:noAutofit/>
          </a:bodyPr>
          <a:lstStyle/>
          <a:p>
            <a:endParaRPr sz="2197">
              <a:latin typeface="Century Gothic" panose="020B0502020202020204" pitchFamily="34" charset="0"/>
            </a:endParaRPr>
          </a:p>
        </p:txBody>
      </p:sp>
      <p:sp>
        <p:nvSpPr>
          <p:cNvPr id="21" name="Google Shape;180;p19">
            <a:extLst>
              <a:ext uri="{FF2B5EF4-FFF2-40B4-BE49-F238E27FC236}">
                <a16:creationId xmlns:a16="http://schemas.microsoft.com/office/drawing/2014/main" id="{98E34E32-864B-17E4-4110-F6481050FE49}"/>
              </a:ext>
            </a:extLst>
          </p:cNvPr>
          <p:cNvSpPr/>
          <p:nvPr/>
        </p:nvSpPr>
        <p:spPr>
          <a:xfrm rot="8100000">
            <a:off x="2989123" y="1379966"/>
            <a:ext cx="387321" cy="387321"/>
          </a:xfrm>
          <a:prstGeom prst="teardrop">
            <a:avLst>
              <a:gd name="adj" fmla="val 100000"/>
            </a:avLst>
          </a:prstGeom>
          <a:solidFill>
            <a:srgbClr val="B1E4D7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11583" tIns="111583" rIns="111583" bIns="111583" anchor="ctr" anchorCtr="0">
            <a:noAutofit/>
          </a:bodyPr>
          <a:lstStyle/>
          <a:p>
            <a:endParaRPr sz="2197">
              <a:latin typeface="Century Gothic" panose="020B0502020202020204" pitchFamily="34" charset="0"/>
            </a:endParaRPr>
          </a:p>
        </p:txBody>
      </p:sp>
      <p:sp>
        <p:nvSpPr>
          <p:cNvPr id="22" name="Google Shape;181;p19">
            <a:extLst>
              <a:ext uri="{FF2B5EF4-FFF2-40B4-BE49-F238E27FC236}">
                <a16:creationId xmlns:a16="http://schemas.microsoft.com/office/drawing/2014/main" id="{AA37FCA6-031C-5663-D038-4BAAA6746EBE}"/>
              </a:ext>
            </a:extLst>
          </p:cNvPr>
          <p:cNvSpPr/>
          <p:nvPr/>
        </p:nvSpPr>
        <p:spPr>
          <a:xfrm rot="-2700000">
            <a:off x="7865351" y="2295076"/>
            <a:ext cx="387321" cy="387321"/>
          </a:xfrm>
          <a:prstGeom prst="teardrop">
            <a:avLst>
              <a:gd name="adj" fmla="val 100000"/>
            </a:avLst>
          </a:prstGeom>
          <a:solidFill>
            <a:srgbClr val="B1E4D7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11583" tIns="111583" rIns="111583" bIns="111583" anchor="ctr" anchorCtr="0">
            <a:noAutofit/>
          </a:bodyPr>
          <a:lstStyle/>
          <a:p>
            <a:endParaRPr sz="2197">
              <a:latin typeface="Century Gothic" panose="020B0502020202020204" pitchFamily="34" charset="0"/>
            </a:endParaRPr>
          </a:p>
        </p:txBody>
      </p:sp>
      <p:cxnSp>
        <p:nvCxnSpPr>
          <p:cNvPr id="64" name="Google Shape;191;p19">
            <a:extLst>
              <a:ext uri="{FF2B5EF4-FFF2-40B4-BE49-F238E27FC236}">
                <a16:creationId xmlns:a16="http://schemas.microsoft.com/office/drawing/2014/main" id="{7DDED609-A1EB-7E93-02A7-FD06C605BAE4}"/>
              </a:ext>
            </a:extLst>
          </p:cNvPr>
          <p:cNvCxnSpPr>
            <a:cxnSpLocks/>
          </p:cNvCxnSpPr>
          <p:nvPr/>
        </p:nvCxnSpPr>
        <p:spPr>
          <a:xfrm>
            <a:off x="5624558" y="2134737"/>
            <a:ext cx="0" cy="263952"/>
          </a:xfrm>
          <a:prstGeom prst="straightConnector1">
            <a:avLst/>
          </a:prstGeom>
          <a:noFill/>
          <a:ln w="9525" cap="flat" cmpd="sng">
            <a:solidFill>
              <a:srgbClr val="5B9BD5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66" name="Google Shape;193;p19">
            <a:extLst>
              <a:ext uri="{FF2B5EF4-FFF2-40B4-BE49-F238E27FC236}">
                <a16:creationId xmlns:a16="http://schemas.microsoft.com/office/drawing/2014/main" id="{4E02DEC6-0F3E-0941-7C7D-E2BF4AAE60A2}"/>
              </a:ext>
            </a:extLst>
          </p:cNvPr>
          <p:cNvSpPr txBox="1"/>
          <p:nvPr/>
        </p:nvSpPr>
        <p:spPr>
          <a:xfrm>
            <a:off x="759431" y="2415894"/>
            <a:ext cx="2087564" cy="258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lnSpc>
                <a:spcPct val="140014"/>
              </a:lnSpc>
            </a:pPr>
            <a:r>
              <a:rPr lang="ru" sz="1200" b="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Этап проекта</a:t>
            </a:r>
            <a:endParaRPr sz="1200" b="1" dirty="0">
              <a:latin typeface="Century Gothic" panose="020B0502020202020204" pitchFamily="34" charset="0"/>
              <a:ea typeface="Montserrat"/>
              <a:cs typeface="Montserrat"/>
              <a:sym typeface="Montserrat"/>
            </a:endParaRPr>
          </a:p>
        </p:txBody>
      </p:sp>
      <p:sp>
        <p:nvSpPr>
          <p:cNvPr id="67" name="Google Shape;194;p19">
            <a:extLst>
              <a:ext uri="{FF2B5EF4-FFF2-40B4-BE49-F238E27FC236}">
                <a16:creationId xmlns:a16="http://schemas.microsoft.com/office/drawing/2014/main" id="{E908A18C-C173-D9F7-46C6-D5D9828CD399}"/>
              </a:ext>
            </a:extLst>
          </p:cNvPr>
          <p:cNvSpPr txBox="1"/>
          <p:nvPr/>
        </p:nvSpPr>
        <p:spPr>
          <a:xfrm>
            <a:off x="759432" y="2674426"/>
            <a:ext cx="2087564" cy="221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lnSpc>
                <a:spcPct val="120007"/>
              </a:lnSpc>
            </a:pPr>
            <a:r>
              <a:rPr lang="ru" sz="12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Описание проекта</a:t>
            </a:r>
            <a:endParaRPr sz="1200" dirty="0">
              <a:latin typeface="Century Gothic" panose="020B0502020202020204" pitchFamily="34" charset="0"/>
              <a:ea typeface="Montserrat"/>
              <a:cs typeface="Montserrat"/>
              <a:sym typeface="Montserrat"/>
            </a:endParaRPr>
          </a:p>
        </p:txBody>
      </p:sp>
      <p:cxnSp>
        <p:nvCxnSpPr>
          <p:cNvPr id="68" name="Google Shape;195;p19">
            <a:extLst>
              <a:ext uri="{FF2B5EF4-FFF2-40B4-BE49-F238E27FC236}">
                <a16:creationId xmlns:a16="http://schemas.microsoft.com/office/drawing/2014/main" id="{367A31A1-CE7A-CE2E-CEF4-7D512B1A690C}"/>
              </a:ext>
            </a:extLst>
          </p:cNvPr>
          <p:cNvCxnSpPr/>
          <p:nvPr/>
        </p:nvCxnSpPr>
        <p:spPr>
          <a:xfrm>
            <a:off x="777603" y="2134737"/>
            <a:ext cx="0" cy="263952"/>
          </a:xfrm>
          <a:prstGeom prst="straightConnector1">
            <a:avLst/>
          </a:prstGeom>
          <a:noFill/>
          <a:ln w="9525" cap="flat" cmpd="sng">
            <a:solidFill>
              <a:srgbClr val="5B9BD5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69" name="Google Shape;58;p13">
            <a:extLst>
              <a:ext uri="{FF2B5EF4-FFF2-40B4-BE49-F238E27FC236}">
                <a16:creationId xmlns:a16="http://schemas.microsoft.com/office/drawing/2014/main" id="{9C96626A-1534-C6DE-D16B-C3D8075BAD20}"/>
              </a:ext>
            </a:extLst>
          </p:cNvPr>
          <p:cNvSpPr txBox="1"/>
          <p:nvPr/>
        </p:nvSpPr>
        <p:spPr>
          <a:xfrm>
            <a:off x="5732131" y="6562661"/>
            <a:ext cx="4985082" cy="609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lnSpc>
                <a:spcPct val="120007"/>
              </a:lnSpc>
            </a:pPr>
            <a:r>
              <a:rPr lang="ru-RU" sz="9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* В случае подачи на участие в программе кредитования венчурных проектов, убедитесь, что слайд содержит следующую информацию:</a:t>
            </a:r>
          </a:p>
          <a:p>
            <a:r>
              <a:rPr lang="ru-RU" sz="900" dirty="0">
                <a:latin typeface="Century Gothic" panose="020B0502020202020204" pitchFamily="34" charset="0"/>
                <a:ea typeface="Montserrat"/>
                <a:cs typeface="Montserrat"/>
              </a:rPr>
              <a:t>- стадия реализации проекта и фаза (конкретный этап внутри стадии), на которой находится проект в настоящее время.</a:t>
            </a:r>
          </a:p>
        </p:txBody>
      </p:sp>
      <p:sp>
        <p:nvSpPr>
          <p:cNvPr id="72" name="Google Shape;193;p19">
            <a:extLst>
              <a:ext uri="{FF2B5EF4-FFF2-40B4-BE49-F238E27FC236}">
                <a16:creationId xmlns:a16="http://schemas.microsoft.com/office/drawing/2014/main" id="{07631D2E-EF87-7C6F-777E-AB22B53A455C}"/>
              </a:ext>
            </a:extLst>
          </p:cNvPr>
          <p:cNvSpPr txBox="1"/>
          <p:nvPr/>
        </p:nvSpPr>
        <p:spPr>
          <a:xfrm>
            <a:off x="3129424" y="2415894"/>
            <a:ext cx="2087564" cy="258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lnSpc>
                <a:spcPct val="140014"/>
              </a:lnSpc>
            </a:pPr>
            <a:r>
              <a:rPr lang="ru" sz="1200" b="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Этап проекта</a:t>
            </a:r>
            <a:endParaRPr sz="1200" b="1" dirty="0">
              <a:latin typeface="Century Gothic" panose="020B0502020202020204" pitchFamily="34" charset="0"/>
              <a:ea typeface="Montserrat"/>
              <a:cs typeface="Montserrat"/>
              <a:sym typeface="Montserrat"/>
            </a:endParaRPr>
          </a:p>
        </p:txBody>
      </p:sp>
      <p:sp>
        <p:nvSpPr>
          <p:cNvPr id="73" name="Google Shape;194;p19">
            <a:extLst>
              <a:ext uri="{FF2B5EF4-FFF2-40B4-BE49-F238E27FC236}">
                <a16:creationId xmlns:a16="http://schemas.microsoft.com/office/drawing/2014/main" id="{4A9F1031-157D-4274-051F-A45B0CC0F7B7}"/>
              </a:ext>
            </a:extLst>
          </p:cNvPr>
          <p:cNvSpPr txBox="1"/>
          <p:nvPr/>
        </p:nvSpPr>
        <p:spPr>
          <a:xfrm>
            <a:off x="3129425" y="2674426"/>
            <a:ext cx="2087564" cy="221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lnSpc>
                <a:spcPct val="120007"/>
              </a:lnSpc>
            </a:pPr>
            <a:r>
              <a:rPr lang="ru" sz="12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Описание проекта</a:t>
            </a:r>
            <a:endParaRPr sz="1200" dirty="0">
              <a:latin typeface="Century Gothic" panose="020B0502020202020204" pitchFamily="34" charset="0"/>
              <a:ea typeface="Montserrat"/>
              <a:cs typeface="Montserrat"/>
              <a:sym typeface="Montserrat"/>
            </a:endParaRPr>
          </a:p>
        </p:txBody>
      </p:sp>
      <p:sp>
        <p:nvSpPr>
          <p:cNvPr id="75" name="Google Shape;193;p19">
            <a:extLst>
              <a:ext uri="{FF2B5EF4-FFF2-40B4-BE49-F238E27FC236}">
                <a16:creationId xmlns:a16="http://schemas.microsoft.com/office/drawing/2014/main" id="{D8B9E7CE-E09B-B32A-74C7-DC6EA97D4A00}"/>
              </a:ext>
            </a:extLst>
          </p:cNvPr>
          <p:cNvSpPr txBox="1"/>
          <p:nvPr/>
        </p:nvSpPr>
        <p:spPr>
          <a:xfrm>
            <a:off x="5624558" y="2417177"/>
            <a:ext cx="2087564" cy="258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lnSpc>
                <a:spcPct val="140014"/>
              </a:lnSpc>
            </a:pPr>
            <a:r>
              <a:rPr lang="ru" sz="1200" b="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Этап проекта</a:t>
            </a:r>
            <a:endParaRPr sz="1200" b="1" dirty="0">
              <a:latin typeface="Century Gothic" panose="020B0502020202020204" pitchFamily="34" charset="0"/>
              <a:ea typeface="Montserrat"/>
              <a:cs typeface="Montserrat"/>
              <a:sym typeface="Montserrat"/>
            </a:endParaRPr>
          </a:p>
        </p:txBody>
      </p:sp>
      <p:sp>
        <p:nvSpPr>
          <p:cNvPr id="76" name="Google Shape;194;p19">
            <a:extLst>
              <a:ext uri="{FF2B5EF4-FFF2-40B4-BE49-F238E27FC236}">
                <a16:creationId xmlns:a16="http://schemas.microsoft.com/office/drawing/2014/main" id="{D52D49D5-9F9E-A889-1CAA-35FD8E11B5BE}"/>
              </a:ext>
            </a:extLst>
          </p:cNvPr>
          <p:cNvSpPr txBox="1"/>
          <p:nvPr/>
        </p:nvSpPr>
        <p:spPr>
          <a:xfrm>
            <a:off x="5624559" y="2675709"/>
            <a:ext cx="2087564" cy="221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lnSpc>
                <a:spcPct val="120007"/>
              </a:lnSpc>
            </a:pPr>
            <a:r>
              <a:rPr lang="ru" sz="12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Описание проекта</a:t>
            </a:r>
            <a:endParaRPr sz="1200" dirty="0">
              <a:latin typeface="Century Gothic" panose="020B0502020202020204" pitchFamily="34" charset="0"/>
              <a:ea typeface="Montserrat"/>
              <a:cs typeface="Montserrat"/>
              <a:sym typeface="Montserrat"/>
            </a:endParaRPr>
          </a:p>
        </p:txBody>
      </p:sp>
      <p:sp>
        <p:nvSpPr>
          <p:cNvPr id="78" name="Google Shape;193;p19">
            <a:extLst>
              <a:ext uri="{FF2B5EF4-FFF2-40B4-BE49-F238E27FC236}">
                <a16:creationId xmlns:a16="http://schemas.microsoft.com/office/drawing/2014/main" id="{B377AE3B-C745-3A5C-3C95-681F0EDD6B4A}"/>
              </a:ext>
            </a:extLst>
          </p:cNvPr>
          <p:cNvSpPr txBox="1"/>
          <p:nvPr/>
        </p:nvSpPr>
        <p:spPr>
          <a:xfrm>
            <a:off x="9132092" y="2417177"/>
            <a:ext cx="2087564" cy="258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lnSpc>
                <a:spcPct val="140014"/>
              </a:lnSpc>
            </a:pPr>
            <a:r>
              <a:rPr lang="ru" sz="1200" b="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Этап проекта</a:t>
            </a:r>
            <a:endParaRPr sz="1200" b="1" dirty="0">
              <a:latin typeface="Century Gothic" panose="020B0502020202020204" pitchFamily="34" charset="0"/>
              <a:ea typeface="Montserrat"/>
              <a:cs typeface="Montserrat"/>
              <a:sym typeface="Montserrat"/>
            </a:endParaRPr>
          </a:p>
        </p:txBody>
      </p:sp>
      <p:sp>
        <p:nvSpPr>
          <p:cNvPr id="79" name="Google Shape;194;p19">
            <a:extLst>
              <a:ext uri="{FF2B5EF4-FFF2-40B4-BE49-F238E27FC236}">
                <a16:creationId xmlns:a16="http://schemas.microsoft.com/office/drawing/2014/main" id="{580686A4-7806-843D-1CEB-56B729642735}"/>
              </a:ext>
            </a:extLst>
          </p:cNvPr>
          <p:cNvSpPr txBox="1"/>
          <p:nvPr/>
        </p:nvSpPr>
        <p:spPr>
          <a:xfrm>
            <a:off x="9132093" y="2675709"/>
            <a:ext cx="2087564" cy="221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lnSpc>
                <a:spcPct val="120007"/>
              </a:lnSpc>
            </a:pPr>
            <a:r>
              <a:rPr lang="ru" sz="12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Описание проекта</a:t>
            </a:r>
            <a:endParaRPr sz="1200" dirty="0">
              <a:latin typeface="Century Gothic" panose="020B0502020202020204" pitchFamily="34" charset="0"/>
              <a:ea typeface="Montserrat"/>
              <a:cs typeface="Montserrat"/>
              <a:sym typeface="Montserra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0F0A4EA-D44D-4390-AD7A-E4C38719D828}"/>
              </a:ext>
            </a:extLst>
          </p:cNvPr>
          <p:cNvSpPr txBox="1"/>
          <p:nvPr/>
        </p:nvSpPr>
        <p:spPr>
          <a:xfrm>
            <a:off x="674053" y="3343091"/>
            <a:ext cx="302164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Слайд должен содержать:</a:t>
            </a:r>
          </a:p>
        </p:txBody>
      </p:sp>
      <p:sp>
        <p:nvSpPr>
          <p:cNvPr id="42" name="Прямоугольник: скругленные углы 41">
            <a:extLst>
              <a:ext uri="{FF2B5EF4-FFF2-40B4-BE49-F238E27FC236}">
                <a16:creationId xmlns:a16="http://schemas.microsoft.com/office/drawing/2014/main" id="{AE6AFCDB-BA4F-4EE0-A53C-3F71D978FBEE}"/>
              </a:ext>
            </a:extLst>
          </p:cNvPr>
          <p:cNvSpPr/>
          <p:nvPr/>
        </p:nvSpPr>
        <p:spPr>
          <a:xfrm>
            <a:off x="539750" y="4048565"/>
            <a:ext cx="4883150" cy="720000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8057C2E-507D-4511-9EE5-B7EA6856796D}"/>
              </a:ext>
            </a:extLst>
          </p:cNvPr>
          <p:cNvSpPr txBox="1"/>
          <p:nvPr/>
        </p:nvSpPr>
        <p:spPr>
          <a:xfrm>
            <a:off x="674086" y="3613657"/>
            <a:ext cx="3910614" cy="285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rgbClr val="148B72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Описание истории развития проекта</a:t>
            </a:r>
          </a:p>
        </p:txBody>
      </p:sp>
      <p:sp>
        <p:nvSpPr>
          <p:cNvPr id="48" name="Прямоугольник: скругленные углы 47">
            <a:extLst>
              <a:ext uri="{FF2B5EF4-FFF2-40B4-BE49-F238E27FC236}">
                <a16:creationId xmlns:a16="http://schemas.microsoft.com/office/drawing/2014/main" id="{A9FB12AC-842D-4247-B146-81F37C9A53CF}"/>
              </a:ext>
            </a:extLst>
          </p:cNvPr>
          <p:cNvSpPr/>
          <p:nvPr/>
        </p:nvSpPr>
        <p:spPr>
          <a:xfrm>
            <a:off x="5737225" y="4030355"/>
            <a:ext cx="4883150" cy="720000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9C7D2A3-F446-4699-96A3-E9AFF2D5AE6C}"/>
              </a:ext>
            </a:extLst>
          </p:cNvPr>
          <p:cNvSpPr txBox="1"/>
          <p:nvPr/>
        </p:nvSpPr>
        <p:spPr>
          <a:xfrm>
            <a:off x="5866467" y="4888107"/>
            <a:ext cx="462466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rgbClr val="148B72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Динамика роста продаж и других ключевых метрик</a:t>
            </a:r>
          </a:p>
        </p:txBody>
      </p:sp>
      <p:sp>
        <p:nvSpPr>
          <p:cNvPr id="82" name="Прямоугольник: скругленные углы 81">
            <a:extLst>
              <a:ext uri="{FF2B5EF4-FFF2-40B4-BE49-F238E27FC236}">
                <a16:creationId xmlns:a16="http://schemas.microsoft.com/office/drawing/2014/main" id="{F3A77FE2-5F48-46C7-A40D-0BEA8D5D371B}"/>
              </a:ext>
            </a:extLst>
          </p:cNvPr>
          <p:cNvSpPr/>
          <p:nvPr/>
        </p:nvSpPr>
        <p:spPr>
          <a:xfrm>
            <a:off x="534656" y="5308368"/>
            <a:ext cx="4883150" cy="720000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3E0BD0A-9417-4877-9959-7092B3C8BC92}"/>
              </a:ext>
            </a:extLst>
          </p:cNvPr>
          <p:cNvSpPr txBox="1"/>
          <p:nvPr/>
        </p:nvSpPr>
        <p:spPr>
          <a:xfrm>
            <a:off x="668992" y="4873460"/>
            <a:ext cx="3910614" cy="285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rgbClr val="148B72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Достижения и прогресс в развитии проекта</a:t>
            </a:r>
          </a:p>
        </p:txBody>
      </p:sp>
      <p:sp>
        <p:nvSpPr>
          <p:cNvPr id="86" name="Прямоугольник: скругленные углы 85">
            <a:extLst>
              <a:ext uri="{FF2B5EF4-FFF2-40B4-BE49-F238E27FC236}">
                <a16:creationId xmlns:a16="http://schemas.microsoft.com/office/drawing/2014/main" id="{758D629B-A503-426A-A776-BE9B81357594}"/>
              </a:ext>
            </a:extLst>
          </p:cNvPr>
          <p:cNvSpPr/>
          <p:nvPr/>
        </p:nvSpPr>
        <p:spPr>
          <a:xfrm>
            <a:off x="5732131" y="5290158"/>
            <a:ext cx="4883150" cy="720000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88" name="Прямоугольник: скругленные углы 87">
            <a:extLst>
              <a:ext uri="{FF2B5EF4-FFF2-40B4-BE49-F238E27FC236}">
                <a16:creationId xmlns:a16="http://schemas.microsoft.com/office/drawing/2014/main" id="{1C5C5C45-3023-4A88-8038-3FC82C0AA80D}"/>
              </a:ext>
            </a:extLst>
          </p:cNvPr>
          <p:cNvSpPr/>
          <p:nvPr/>
        </p:nvSpPr>
        <p:spPr>
          <a:xfrm>
            <a:off x="534656" y="6562661"/>
            <a:ext cx="4883150" cy="720000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773CAD8-7388-4C46-83E2-870D87CB3ECF}"/>
              </a:ext>
            </a:extLst>
          </p:cNvPr>
          <p:cNvSpPr txBox="1"/>
          <p:nvPr/>
        </p:nvSpPr>
        <p:spPr>
          <a:xfrm>
            <a:off x="668992" y="6051553"/>
            <a:ext cx="47488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rgbClr val="148B72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Примеры успешных сделок, партнерств </a:t>
            </a:r>
            <a:b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rgbClr val="148B72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</a:b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rgbClr val="148B72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и других достижений</a:t>
            </a:r>
          </a:p>
        </p:txBody>
      </p:sp>
      <p:pic>
        <p:nvPicPr>
          <p:cNvPr id="91" name="Рисунок 90">
            <a:extLst>
              <a:ext uri="{FF2B5EF4-FFF2-40B4-BE49-F238E27FC236}">
                <a16:creationId xmlns:a16="http://schemas.microsoft.com/office/drawing/2014/main" id="{14593950-044B-4107-9578-C1D8768B5A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83926" y="3562677"/>
            <a:ext cx="333880" cy="420045"/>
          </a:xfrm>
          <a:prstGeom prst="rect">
            <a:avLst/>
          </a:prstGeom>
        </p:spPr>
      </p:pic>
      <p:pic>
        <p:nvPicPr>
          <p:cNvPr id="92" name="Рисунок 91">
            <a:extLst>
              <a:ext uri="{FF2B5EF4-FFF2-40B4-BE49-F238E27FC236}">
                <a16:creationId xmlns:a16="http://schemas.microsoft.com/office/drawing/2014/main" id="{03E81879-6A18-40CC-ACFB-B3AECE1F1D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83926" y="6055668"/>
            <a:ext cx="337590" cy="482272"/>
          </a:xfrm>
          <a:prstGeom prst="rect">
            <a:avLst/>
          </a:prstGeom>
        </p:spPr>
      </p:pic>
      <p:pic>
        <p:nvPicPr>
          <p:cNvPr id="93" name="Рисунок 92">
            <a:extLst>
              <a:ext uri="{FF2B5EF4-FFF2-40B4-BE49-F238E27FC236}">
                <a16:creationId xmlns:a16="http://schemas.microsoft.com/office/drawing/2014/main" id="{83D1263F-790D-41FA-950B-6E37EB6DA05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248886" y="3551346"/>
            <a:ext cx="370978" cy="417351"/>
          </a:xfrm>
          <a:prstGeom prst="rect">
            <a:avLst/>
          </a:prstGeom>
        </p:spPr>
      </p:pic>
      <p:pic>
        <p:nvPicPr>
          <p:cNvPr id="94" name="Рисунок 93">
            <a:extLst>
              <a:ext uri="{FF2B5EF4-FFF2-40B4-BE49-F238E27FC236}">
                <a16:creationId xmlns:a16="http://schemas.microsoft.com/office/drawing/2014/main" id="{FDC5335A-3A39-4466-8E84-DE3A096A92E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208572" y="4799313"/>
            <a:ext cx="445174" cy="445174"/>
          </a:xfrm>
          <a:prstGeom prst="rect">
            <a:avLst/>
          </a:prstGeom>
        </p:spPr>
      </p:pic>
      <p:pic>
        <p:nvPicPr>
          <p:cNvPr id="95" name="Рисунок 94">
            <a:extLst>
              <a:ext uri="{FF2B5EF4-FFF2-40B4-BE49-F238E27FC236}">
                <a16:creationId xmlns:a16="http://schemas.microsoft.com/office/drawing/2014/main" id="{4F6F45E6-4EB5-4FB2-B1AD-D06C97BF961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008490" y="4860191"/>
            <a:ext cx="417976" cy="38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031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BE0DF5C9-30C3-40C0-93B4-694116ED9E3D}"/>
              </a:ext>
            </a:extLst>
          </p:cNvPr>
          <p:cNvSpPr/>
          <p:nvPr/>
        </p:nvSpPr>
        <p:spPr>
          <a:xfrm>
            <a:off x="539750" y="1882375"/>
            <a:ext cx="4883150" cy="1080000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9A5776-64DA-46D2-B859-CA161806ABD4}"/>
              </a:ext>
            </a:extLst>
          </p:cNvPr>
          <p:cNvSpPr txBox="1"/>
          <p:nvPr/>
        </p:nvSpPr>
        <p:spPr>
          <a:xfrm>
            <a:off x="668723" y="1046862"/>
            <a:ext cx="5581650" cy="2857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ts val="1100"/>
              <a:buFontTx/>
              <a:buNone/>
              <a:tabLst/>
              <a:defRPr/>
            </a:pPr>
            <a:r>
              <a:rPr lang="ru-RU" sz="1200" dirty="0">
                <a:latin typeface="Century Gothic" panose="020B0502020202020204" pitchFamily="34" charset="0"/>
              </a:rPr>
              <a:t>На слайде должны быть следующие сведения: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C63C9011-C8E0-48C1-8F3F-96C65761634D}"/>
              </a:ext>
            </a:extLst>
          </p:cNvPr>
          <p:cNvSpPr/>
          <p:nvPr/>
        </p:nvSpPr>
        <p:spPr>
          <a:xfrm>
            <a:off x="539750" y="1389047"/>
            <a:ext cx="4326187" cy="432000"/>
          </a:xfrm>
          <a:prstGeom prst="roundRect">
            <a:avLst>
              <a:gd name="adj" fmla="val 19728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F5526B-3660-413B-B6D4-ABF85AE087C9}"/>
              </a:ext>
            </a:extLst>
          </p:cNvPr>
          <p:cNvSpPr txBox="1"/>
          <p:nvPr/>
        </p:nvSpPr>
        <p:spPr>
          <a:xfrm>
            <a:off x="674086" y="1447901"/>
            <a:ext cx="3466114" cy="285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Описание стратегии продаж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63EFB9D5-1CDB-44EE-B4C7-788BFB8F88B6}"/>
              </a:ext>
            </a:extLst>
          </p:cNvPr>
          <p:cNvSpPr/>
          <p:nvPr/>
        </p:nvSpPr>
        <p:spPr>
          <a:xfrm>
            <a:off x="539750" y="3641966"/>
            <a:ext cx="4883150" cy="1080000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059673F9-5D5D-47DD-A7E1-954C7B3A3E03}"/>
              </a:ext>
            </a:extLst>
          </p:cNvPr>
          <p:cNvSpPr/>
          <p:nvPr/>
        </p:nvSpPr>
        <p:spPr>
          <a:xfrm>
            <a:off x="539750" y="3148638"/>
            <a:ext cx="4326187" cy="432000"/>
          </a:xfrm>
          <a:prstGeom prst="roundRect">
            <a:avLst>
              <a:gd name="adj" fmla="val 19728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A21563A-A67A-4EFE-BEC3-17EDBFE6870A}"/>
              </a:ext>
            </a:extLst>
          </p:cNvPr>
          <p:cNvSpPr txBox="1"/>
          <p:nvPr/>
        </p:nvSpPr>
        <p:spPr>
          <a:xfrm>
            <a:off x="674086" y="3207058"/>
            <a:ext cx="3910614" cy="285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Описание динамики продаж</a:t>
            </a: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CB1A24EA-5D67-455F-8636-3AFB4EFFB4FA}"/>
              </a:ext>
            </a:extLst>
          </p:cNvPr>
          <p:cNvSpPr/>
          <p:nvPr/>
        </p:nvSpPr>
        <p:spPr>
          <a:xfrm>
            <a:off x="539750" y="5404929"/>
            <a:ext cx="4883150" cy="1080000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CFFDB77A-F65B-4DEC-A721-54C87D2D30BA}"/>
              </a:ext>
            </a:extLst>
          </p:cNvPr>
          <p:cNvSpPr/>
          <p:nvPr/>
        </p:nvSpPr>
        <p:spPr>
          <a:xfrm>
            <a:off x="539750" y="4911601"/>
            <a:ext cx="4326187" cy="432000"/>
          </a:xfrm>
          <a:prstGeom prst="roundRect">
            <a:avLst>
              <a:gd name="adj" fmla="val 19728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367DDF5-7DDE-4C0E-8D3B-45EA7F30EBB4}"/>
              </a:ext>
            </a:extLst>
          </p:cNvPr>
          <p:cNvSpPr txBox="1"/>
          <p:nvPr/>
        </p:nvSpPr>
        <p:spPr>
          <a:xfrm>
            <a:off x="674086" y="4977619"/>
            <a:ext cx="43320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Описание стратегии маркетинга</a:t>
            </a: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A22ED4E1-8695-4496-BF58-24930A25609D}"/>
              </a:ext>
            </a:extLst>
          </p:cNvPr>
          <p:cNvSpPr/>
          <p:nvPr/>
        </p:nvSpPr>
        <p:spPr>
          <a:xfrm>
            <a:off x="5724525" y="1870737"/>
            <a:ext cx="4883150" cy="1080000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B1E79252-859B-445F-BE29-46D732806BC7}"/>
              </a:ext>
            </a:extLst>
          </p:cNvPr>
          <p:cNvSpPr/>
          <p:nvPr/>
        </p:nvSpPr>
        <p:spPr>
          <a:xfrm>
            <a:off x="5724525" y="1377409"/>
            <a:ext cx="4326187" cy="432000"/>
          </a:xfrm>
          <a:prstGeom prst="roundRect">
            <a:avLst>
              <a:gd name="adj" fmla="val 19728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920E6C5-8C06-403B-885B-99BD94B0C491}"/>
              </a:ext>
            </a:extLst>
          </p:cNvPr>
          <p:cNvSpPr txBox="1"/>
          <p:nvPr/>
        </p:nvSpPr>
        <p:spPr>
          <a:xfrm>
            <a:off x="5858861" y="1445290"/>
            <a:ext cx="420455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Описание динамики маркетинговых действий</a:t>
            </a: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66AB460E-71C1-4C98-9F1B-6F690F7EF229}"/>
              </a:ext>
            </a:extLst>
          </p:cNvPr>
          <p:cNvSpPr/>
          <p:nvPr/>
        </p:nvSpPr>
        <p:spPr>
          <a:xfrm>
            <a:off x="5737225" y="3623756"/>
            <a:ext cx="4883150" cy="1080000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77BFD1EE-58F3-463E-AE19-240D13A6C9E6}"/>
              </a:ext>
            </a:extLst>
          </p:cNvPr>
          <p:cNvSpPr/>
          <p:nvPr/>
        </p:nvSpPr>
        <p:spPr>
          <a:xfrm>
            <a:off x="5737225" y="3130428"/>
            <a:ext cx="4326187" cy="432000"/>
          </a:xfrm>
          <a:prstGeom prst="roundRect">
            <a:avLst>
              <a:gd name="adj" fmla="val 19728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061981E-3925-4130-AB16-2828B3E14D03}"/>
              </a:ext>
            </a:extLst>
          </p:cNvPr>
          <p:cNvSpPr txBox="1"/>
          <p:nvPr/>
        </p:nvSpPr>
        <p:spPr>
          <a:xfrm>
            <a:off x="5871561" y="3118973"/>
            <a:ext cx="43043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Демонстрация знания целевой аудитории </a:t>
            </a:r>
            <a:b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</a:b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и каналов</a:t>
            </a:r>
            <a:r>
              <a:rPr lang="ru-RU" sz="1200" b="1" dirty="0">
                <a:solidFill>
                  <a:schemeClr val="bg1"/>
                </a:solidFill>
                <a:latin typeface="Century Gothic" panose="020B0502020202020204" pitchFamily="34" charset="0"/>
                <a:ea typeface="Montserrat"/>
                <a:cs typeface="Montserrat"/>
              </a:rPr>
              <a:t> </a:t>
            </a: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ее привлечения</a:t>
            </a:r>
          </a:p>
        </p:txBody>
      </p: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0FD4EF73-6B38-4E22-A1EA-F5677B9AA5DD}"/>
              </a:ext>
            </a:extLst>
          </p:cNvPr>
          <p:cNvSpPr/>
          <p:nvPr/>
        </p:nvSpPr>
        <p:spPr>
          <a:xfrm>
            <a:off x="5737225" y="5393002"/>
            <a:ext cx="4883150" cy="1080000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id="{AB768365-4604-4FB1-81F0-36E6265E2920}"/>
              </a:ext>
            </a:extLst>
          </p:cNvPr>
          <p:cNvSpPr/>
          <p:nvPr/>
        </p:nvSpPr>
        <p:spPr>
          <a:xfrm>
            <a:off x="5737225" y="4899674"/>
            <a:ext cx="4326187" cy="432000"/>
          </a:xfrm>
          <a:prstGeom prst="roundRect">
            <a:avLst>
              <a:gd name="adj" fmla="val 19728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2EF3A73-0738-4696-BE31-3C2C21C2EC5B}"/>
              </a:ext>
            </a:extLst>
          </p:cNvPr>
          <p:cNvSpPr txBox="1"/>
          <p:nvPr/>
        </p:nvSpPr>
        <p:spPr>
          <a:xfrm>
            <a:off x="5871561" y="4864726"/>
            <a:ext cx="40177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Планы на маркетинговые кампании, </a:t>
            </a:r>
            <a:b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</a:br>
            <a:r>
              <a:rPr kumimoji="0" lang="ru-RU" sz="1200" b="1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pr</a:t>
            </a: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-мероприятия и другие меры продвижения</a:t>
            </a:r>
          </a:p>
        </p:txBody>
      </p:sp>
      <p:sp>
        <p:nvSpPr>
          <p:cNvPr id="85" name="object 2"/>
          <p:cNvSpPr txBox="1">
            <a:spLocks/>
          </p:cNvSpPr>
          <p:nvPr/>
        </p:nvSpPr>
        <p:spPr>
          <a:xfrm>
            <a:off x="730250" y="421770"/>
            <a:ext cx="8177350" cy="467017"/>
          </a:xfrm>
          <a:prstGeom prst="rect">
            <a:avLst/>
          </a:prstGeom>
        </p:spPr>
        <p:txBody>
          <a:bodyPr vert="horz" wrap="square" lIns="0" tIns="13999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000" algn="l">
              <a:lnSpc>
                <a:spcPct val="100000"/>
              </a:lnSpc>
              <a:spcBef>
                <a:spcPts val="110"/>
              </a:spcBef>
            </a:pPr>
            <a:r>
              <a:rPr lang="ru-RU" sz="2943" b="1" spc="-5" dirty="0">
                <a:latin typeface="Century Gothic" panose="020B0502020202020204" pitchFamily="34" charset="0"/>
              </a:rPr>
              <a:t>Продажи и маркетинг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5F6CE3BC-FA53-16C4-4D71-6F11E431668C}"/>
              </a:ext>
            </a:extLst>
          </p:cNvPr>
          <p:cNvGrpSpPr/>
          <p:nvPr/>
        </p:nvGrpSpPr>
        <p:grpSpPr>
          <a:xfrm>
            <a:off x="9344622" y="315261"/>
            <a:ext cx="1372591" cy="285417"/>
            <a:chOff x="7419519" y="167840"/>
            <a:chExt cx="1462048" cy="304019"/>
          </a:xfrm>
        </p:grpSpPr>
        <p:pic>
          <p:nvPicPr>
            <p:cNvPr id="6" name="object 3">
              <a:extLst>
                <a:ext uri="{FF2B5EF4-FFF2-40B4-BE49-F238E27FC236}">
                  <a16:creationId xmlns:a16="http://schemas.microsoft.com/office/drawing/2014/main" id="{479C21EF-EA2E-CA29-4BCA-78B789798B81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99705" y="171488"/>
              <a:ext cx="881862" cy="300371"/>
            </a:xfrm>
            <a:prstGeom prst="rect">
              <a:avLst/>
            </a:prstGeom>
          </p:spPr>
        </p:pic>
        <p:sp>
          <p:nvSpPr>
            <p:cNvPr id="7" name="object 4">
              <a:extLst>
                <a:ext uri="{FF2B5EF4-FFF2-40B4-BE49-F238E27FC236}">
                  <a16:creationId xmlns:a16="http://schemas.microsoft.com/office/drawing/2014/main" id="{2AE52B9A-FDB5-2007-AD61-EA86605CD703}"/>
                </a:ext>
              </a:extLst>
            </p:cNvPr>
            <p:cNvSpPr/>
            <p:nvPr/>
          </p:nvSpPr>
          <p:spPr>
            <a:xfrm>
              <a:off x="7419519" y="167840"/>
              <a:ext cx="464184" cy="290195"/>
            </a:xfrm>
            <a:custGeom>
              <a:avLst/>
              <a:gdLst/>
              <a:ahLst/>
              <a:cxnLst/>
              <a:rect l="l" t="t" r="r" b="b"/>
              <a:pathLst>
                <a:path w="464185" h="290194">
                  <a:moveTo>
                    <a:pt x="463715" y="0"/>
                  </a:moveTo>
                  <a:lnTo>
                    <a:pt x="456222" y="0"/>
                  </a:lnTo>
                  <a:lnTo>
                    <a:pt x="456222" y="7505"/>
                  </a:lnTo>
                  <a:lnTo>
                    <a:pt x="451231" y="56591"/>
                  </a:lnTo>
                  <a:lnTo>
                    <a:pt x="438073" y="102793"/>
                  </a:lnTo>
                  <a:lnTo>
                    <a:pt x="417525" y="145389"/>
                  </a:lnTo>
                  <a:lnTo>
                    <a:pt x="390334" y="183591"/>
                  </a:lnTo>
                  <a:lnTo>
                    <a:pt x="357263" y="216662"/>
                  </a:lnTo>
                  <a:lnTo>
                    <a:pt x="319049" y="243852"/>
                  </a:lnTo>
                  <a:lnTo>
                    <a:pt x="276466" y="264401"/>
                  </a:lnTo>
                  <a:lnTo>
                    <a:pt x="230251" y="277558"/>
                  </a:lnTo>
                  <a:lnTo>
                    <a:pt x="181165" y="282549"/>
                  </a:lnTo>
                  <a:lnTo>
                    <a:pt x="181165" y="234137"/>
                  </a:lnTo>
                  <a:lnTo>
                    <a:pt x="181165" y="218744"/>
                  </a:lnTo>
                  <a:lnTo>
                    <a:pt x="137058" y="248602"/>
                  </a:lnTo>
                  <a:lnTo>
                    <a:pt x="96088" y="266928"/>
                  </a:lnTo>
                  <a:lnTo>
                    <a:pt x="52755" y="278307"/>
                  </a:lnTo>
                  <a:lnTo>
                    <a:pt x="7594" y="282549"/>
                  </a:lnTo>
                  <a:lnTo>
                    <a:pt x="7594" y="181076"/>
                  </a:lnTo>
                  <a:lnTo>
                    <a:pt x="53225" y="174104"/>
                  </a:lnTo>
                  <a:lnTo>
                    <a:pt x="94272" y="156260"/>
                  </a:lnTo>
                  <a:lnTo>
                    <a:pt x="129159" y="129120"/>
                  </a:lnTo>
                  <a:lnTo>
                    <a:pt x="156311" y="94234"/>
                  </a:lnTo>
                  <a:lnTo>
                    <a:pt x="174142" y="53174"/>
                  </a:lnTo>
                  <a:lnTo>
                    <a:pt x="181076" y="7505"/>
                  </a:lnTo>
                  <a:lnTo>
                    <a:pt x="282638" y="7505"/>
                  </a:lnTo>
                  <a:lnTo>
                    <a:pt x="278930" y="48971"/>
                  </a:lnTo>
                  <a:lnTo>
                    <a:pt x="269151" y="89179"/>
                  </a:lnTo>
                  <a:lnTo>
                    <a:pt x="252691" y="128841"/>
                  </a:lnTo>
                  <a:lnTo>
                    <a:pt x="230505" y="165379"/>
                  </a:lnTo>
                  <a:lnTo>
                    <a:pt x="230835" y="165252"/>
                  </a:lnTo>
                  <a:lnTo>
                    <a:pt x="230695" y="165481"/>
                  </a:lnTo>
                  <a:lnTo>
                    <a:pt x="223812" y="175107"/>
                  </a:lnTo>
                  <a:lnTo>
                    <a:pt x="234950" y="171259"/>
                  </a:lnTo>
                  <a:lnTo>
                    <a:pt x="258178" y="159905"/>
                  </a:lnTo>
                  <a:lnTo>
                    <a:pt x="274269" y="152044"/>
                  </a:lnTo>
                  <a:lnTo>
                    <a:pt x="307022" y="124485"/>
                  </a:lnTo>
                  <a:lnTo>
                    <a:pt x="332092" y="90157"/>
                  </a:lnTo>
                  <a:lnTo>
                    <a:pt x="348335" y="50647"/>
                  </a:lnTo>
                  <a:lnTo>
                    <a:pt x="354647" y="7505"/>
                  </a:lnTo>
                  <a:lnTo>
                    <a:pt x="456222" y="7505"/>
                  </a:lnTo>
                  <a:lnTo>
                    <a:pt x="456222" y="0"/>
                  </a:lnTo>
                  <a:lnTo>
                    <a:pt x="347154" y="0"/>
                  </a:lnTo>
                  <a:lnTo>
                    <a:pt x="347154" y="3759"/>
                  </a:lnTo>
                  <a:lnTo>
                    <a:pt x="339763" y="53263"/>
                  </a:lnTo>
                  <a:lnTo>
                    <a:pt x="318808" y="97523"/>
                  </a:lnTo>
                  <a:lnTo>
                    <a:pt x="290144" y="129476"/>
                  </a:lnTo>
                  <a:lnTo>
                    <a:pt x="290144" y="3759"/>
                  </a:lnTo>
                  <a:lnTo>
                    <a:pt x="290144" y="1422"/>
                  </a:lnTo>
                  <a:lnTo>
                    <a:pt x="290144" y="0"/>
                  </a:lnTo>
                  <a:lnTo>
                    <a:pt x="287616" y="0"/>
                  </a:lnTo>
                  <a:lnTo>
                    <a:pt x="287616" y="132283"/>
                  </a:lnTo>
                  <a:lnTo>
                    <a:pt x="286143" y="133934"/>
                  </a:lnTo>
                  <a:lnTo>
                    <a:pt x="283883" y="135318"/>
                  </a:lnTo>
                  <a:lnTo>
                    <a:pt x="287616" y="132283"/>
                  </a:lnTo>
                  <a:lnTo>
                    <a:pt x="287616" y="0"/>
                  </a:lnTo>
                  <a:lnTo>
                    <a:pt x="173570" y="0"/>
                  </a:lnTo>
                  <a:lnTo>
                    <a:pt x="173570" y="3759"/>
                  </a:lnTo>
                  <a:lnTo>
                    <a:pt x="167500" y="48856"/>
                  </a:lnTo>
                  <a:lnTo>
                    <a:pt x="150368" y="89420"/>
                  </a:lnTo>
                  <a:lnTo>
                    <a:pt x="123786" y="123799"/>
                  </a:lnTo>
                  <a:lnTo>
                    <a:pt x="89408" y="150368"/>
                  </a:lnTo>
                  <a:lnTo>
                    <a:pt x="48856" y="167513"/>
                  </a:lnTo>
                  <a:lnTo>
                    <a:pt x="3746" y="173583"/>
                  </a:lnTo>
                  <a:lnTo>
                    <a:pt x="0" y="173583"/>
                  </a:lnTo>
                  <a:lnTo>
                    <a:pt x="0" y="290144"/>
                  </a:lnTo>
                  <a:lnTo>
                    <a:pt x="3746" y="290144"/>
                  </a:lnTo>
                  <a:lnTo>
                    <a:pt x="49377" y="286550"/>
                  </a:lnTo>
                  <a:lnTo>
                    <a:pt x="65849" y="282549"/>
                  </a:lnTo>
                  <a:lnTo>
                    <a:pt x="93256" y="275894"/>
                  </a:lnTo>
                  <a:lnTo>
                    <a:pt x="134835" y="258356"/>
                  </a:lnTo>
                  <a:lnTo>
                    <a:pt x="173570" y="234137"/>
                  </a:lnTo>
                  <a:lnTo>
                    <a:pt x="173570" y="290144"/>
                  </a:lnTo>
                  <a:lnTo>
                    <a:pt x="177317" y="290144"/>
                  </a:lnTo>
                  <a:lnTo>
                    <a:pt x="223710" y="286385"/>
                  </a:lnTo>
                  <a:lnTo>
                    <a:pt x="267728" y="275513"/>
                  </a:lnTo>
                  <a:lnTo>
                    <a:pt x="308813" y="258127"/>
                  </a:lnTo>
                  <a:lnTo>
                    <a:pt x="346341" y="234810"/>
                  </a:lnTo>
                  <a:lnTo>
                    <a:pt x="354647" y="227685"/>
                  </a:lnTo>
                  <a:lnTo>
                    <a:pt x="354647" y="281851"/>
                  </a:lnTo>
                  <a:lnTo>
                    <a:pt x="463715" y="281851"/>
                  </a:lnTo>
                  <a:lnTo>
                    <a:pt x="463715" y="3759"/>
                  </a:lnTo>
                  <a:lnTo>
                    <a:pt x="46371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202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9" name="Google Shape;58;p13">
            <a:extLst>
              <a:ext uri="{FF2B5EF4-FFF2-40B4-BE49-F238E27FC236}">
                <a16:creationId xmlns:a16="http://schemas.microsoft.com/office/drawing/2014/main" id="{42357ECF-7681-6858-7773-15DBB561E2E5}"/>
              </a:ext>
            </a:extLst>
          </p:cNvPr>
          <p:cNvSpPr txBox="1"/>
          <p:nvPr/>
        </p:nvSpPr>
        <p:spPr>
          <a:xfrm>
            <a:off x="756304" y="6585506"/>
            <a:ext cx="4666596" cy="747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lnSpc>
                <a:spcPct val="120007"/>
              </a:lnSpc>
            </a:pPr>
            <a:r>
              <a:rPr lang="ru-RU" sz="9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* В случае подачи заявки на участие в программе кредитования венчурных проектов, убедитесь, что слайд содержит следующую информацию: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900" dirty="0">
                <a:latin typeface="Century Gothic" panose="020B0502020202020204" pitchFamily="34" charset="0"/>
                <a:ea typeface="Montserrat"/>
                <a:cs typeface="Montserrat"/>
              </a:rPr>
              <a:t>план продаж и стратегия маркетинга;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900" dirty="0">
                <a:latin typeface="Century Gothic" panose="020B0502020202020204" pitchFamily="34" charset="0"/>
                <a:ea typeface="Montserrat"/>
                <a:cs typeface="Montserrat"/>
              </a:rPr>
              <a:t>стратегия ценообразования, политика дистрибуции (выбор каналов продаж) </a:t>
            </a:r>
            <a:br>
              <a:rPr lang="ru-RU" sz="900" dirty="0">
                <a:latin typeface="Century Gothic" panose="020B0502020202020204" pitchFamily="34" charset="0"/>
                <a:ea typeface="Montserrat"/>
                <a:cs typeface="Montserrat"/>
              </a:rPr>
            </a:br>
            <a:r>
              <a:rPr lang="ru-RU" sz="900" dirty="0">
                <a:latin typeface="Century Gothic" panose="020B0502020202020204" pitchFamily="34" charset="0"/>
                <a:ea typeface="Montserrat"/>
                <a:cs typeface="Montserrat"/>
              </a:rPr>
              <a:t>и стимулирование сбыта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6237E268-260B-4192-8834-C36F34C92209}"/>
              </a:ext>
            </a:extLst>
          </p:cNvPr>
          <p:cNvSpPr/>
          <p:nvPr/>
        </p:nvSpPr>
        <p:spPr>
          <a:xfrm rot="8100000">
            <a:off x="-1604559" y="-296179"/>
            <a:ext cx="2528986" cy="149891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 dirty="0"/>
          </a:p>
        </p:txBody>
      </p:sp>
      <p:sp>
        <p:nvSpPr>
          <p:cNvPr id="44" name="Google Shape;58;p13">
            <a:extLst>
              <a:ext uri="{FF2B5EF4-FFF2-40B4-BE49-F238E27FC236}">
                <a16:creationId xmlns:a16="http://schemas.microsoft.com/office/drawing/2014/main" id="{942E6868-56C7-487F-82ED-5B0960AD04A2}"/>
              </a:ext>
            </a:extLst>
          </p:cNvPr>
          <p:cNvSpPr txBox="1"/>
          <p:nvPr/>
        </p:nvSpPr>
        <p:spPr>
          <a:xfrm>
            <a:off x="5745673" y="6585505"/>
            <a:ext cx="4666596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ru-RU" sz="900" dirty="0">
                <a:latin typeface="Century Gothic" panose="020B0502020202020204" pitchFamily="34" charset="0"/>
                <a:ea typeface="Montserrat"/>
                <a:cs typeface="Montserrat"/>
              </a:rPr>
              <a:t>расширенная концепция продукта (анализ возможностей дифференцирования продукта с целью увеличения ценности продукта для потребителя, в том числе путем улучшения дизайна, добавления дополнительных услуг, использования торговой марки и т.п.</a:t>
            </a: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12802BA6-22FA-41C9-9D38-A34265E29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75875" y="1389047"/>
            <a:ext cx="407466" cy="40746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F546BFD-8340-4EDE-BC93-8FC817DAD0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56038" y="4923173"/>
            <a:ext cx="442047" cy="396000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460FB4CA-FCB2-42E8-99A3-5E52B056A58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256655" y="4923598"/>
            <a:ext cx="363720" cy="408076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0CCC76B3-7CB2-4855-AA1C-031D0C3FD64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226780" y="3118973"/>
            <a:ext cx="370978" cy="417351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860C593C-0E24-4483-929E-315D118137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044938" y="3164298"/>
            <a:ext cx="375517" cy="396000"/>
          </a:xfrm>
          <a:prstGeom prst="rect">
            <a:avLst/>
          </a:prstGeom>
        </p:spPr>
      </p:pic>
      <p:grpSp>
        <p:nvGrpSpPr>
          <p:cNvPr id="39" name="Google Shape;435;p14">
            <a:extLst>
              <a:ext uri="{FF2B5EF4-FFF2-40B4-BE49-F238E27FC236}">
                <a16:creationId xmlns:a16="http://schemas.microsoft.com/office/drawing/2014/main" id="{A7B517E4-6130-458B-ACD5-CF135B8C6186}"/>
              </a:ext>
            </a:extLst>
          </p:cNvPr>
          <p:cNvGrpSpPr/>
          <p:nvPr/>
        </p:nvGrpSpPr>
        <p:grpSpPr>
          <a:xfrm>
            <a:off x="5039600" y="1365659"/>
            <a:ext cx="396000" cy="370255"/>
            <a:chOff x="2273910" y="7938505"/>
            <a:chExt cx="312180" cy="266543"/>
          </a:xfrm>
          <a:solidFill>
            <a:srgbClr val="138B72"/>
          </a:solidFill>
        </p:grpSpPr>
        <p:sp>
          <p:nvSpPr>
            <p:cNvPr id="40" name="Google Shape;436;p14">
              <a:extLst>
                <a:ext uri="{FF2B5EF4-FFF2-40B4-BE49-F238E27FC236}">
                  <a16:creationId xmlns:a16="http://schemas.microsoft.com/office/drawing/2014/main" id="{CFEEA81F-484C-4F60-B8F2-050CA1940AC3}"/>
                </a:ext>
              </a:extLst>
            </p:cNvPr>
            <p:cNvSpPr/>
            <p:nvPr/>
          </p:nvSpPr>
          <p:spPr>
            <a:xfrm>
              <a:off x="2370189" y="7938505"/>
              <a:ext cx="121697" cy="206356"/>
            </a:xfrm>
            <a:custGeom>
              <a:avLst/>
              <a:gdLst/>
              <a:ahLst/>
              <a:cxnLst/>
              <a:rect l="l" t="t" r="r" b="b"/>
              <a:pathLst>
                <a:path w="121697" h="206356" extrusionOk="0">
                  <a:moveTo>
                    <a:pt x="6900" y="76061"/>
                  </a:moveTo>
                  <a:lnTo>
                    <a:pt x="25948" y="76061"/>
                  </a:lnTo>
                  <a:lnTo>
                    <a:pt x="25948" y="203049"/>
                  </a:lnTo>
                  <a:cubicBezTo>
                    <a:pt x="25948" y="206754"/>
                    <a:pt x="28594" y="209399"/>
                    <a:pt x="32298" y="209399"/>
                  </a:cubicBezTo>
                  <a:lnTo>
                    <a:pt x="90501" y="209399"/>
                  </a:lnTo>
                  <a:cubicBezTo>
                    <a:pt x="94205" y="209399"/>
                    <a:pt x="96850" y="206754"/>
                    <a:pt x="96850" y="203049"/>
                  </a:cubicBezTo>
                  <a:lnTo>
                    <a:pt x="96850" y="76061"/>
                  </a:lnTo>
                  <a:lnTo>
                    <a:pt x="115898" y="76061"/>
                  </a:lnTo>
                  <a:cubicBezTo>
                    <a:pt x="118544" y="76061"/>
                    <a:pt x="120661" y="74474"/>
                    <a:pt x="121719" y="72357"/>
                  </a:cubicBezTo>
                  <a:cubicBezTo>
                    <a:pt x="122777" y="70241"/>
                    <a:pt x="122248" y="67595"/>
                    <a:pt x="120661" y="65478"/>
                  </a:cubicBezTo>
                  <a:lnTo>
                    <a:pt x="66161" y="1984"/>
                  </a:lnTo>
                  <a:cubicBezTo>
                    <a:pt x="63516" y="-661"/>
                    <a:pt x="58754" y="-661"/>
                    <a:pt x="56108" y="1984"/>
                  </a:cubicBezTo>
                  <a:lnTo>
                    <a:pt x="1609" y="65478"/>
                  </a:lnTo>
                  <a:cubicBezTo>
                    <a:pt x="21" y="67595"/>
                    <a:pt x="-508" y="70241"/>
                    <a:pt x="551" y="72357"/>
                  </a:cubicBezTo>
                  <a:cubicBezTo>
                    <a:pt x="1609" y="75003"/>
                    <a:pt x="4254" y="76061"/>
                    <a:pt x="6900" y="76061"/>
                  </a:cubicBezTo>
                  <a:close/>
                  <a:moveTo>
                    <a:pt x="60870" y="16271"/>
                  </a:moveTo>
                  <a:lnTo>
                    <a:pt x="101083" y="63363"/>
                  </a:lnTo>
                  <a:lnTo>
                    <a:pt x="89972" y="63363"/>
                  </a:lnTo>
                  <a:cubicBezTo>
                    <a:pt x="86268" y="63363"/>
                    <a:pt x="83622" y="66008"/>
                    <a:pt x="83622" y="69712"/>
                  </a:cubicBezTo>
                  <a:lnTo>
                    <a:pt x="83622" y="196700"/>
                  </a:lnTo>
                  <a:lnTo>
                    <a:pt x="38647" y="196700"/>
                  </a:lnTo>
                  <a:lnTo>
                    <a:pt x="38647" y="69712"/>
                  </a:lnTo>
                  <a:cubicBezTo>
                    <a:pt x="38647" y="66008"/>
                    <a:pt x="36002" y="63363"/>
                    <a:pt x="32298" y="63363"/>
                  </a:cubicBezTo>
                  <a:lnTo>
                    <a:pt x="21186" y="63363"/>
                  </a:lnTo>
                  <a:lnTo>
                    <a:pt x="60870" y="1627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chemeClr val="dk1"/>
                </a:solidFill>
                <a:latin typeface="Century Gothic" panose="020B0502020202020204" pitchFamily="34" charset="0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437;p14">
              <a:extLst>
                <a:ext uri="{FF2B5EF4-FFF2-40B4-BE49-F238E27FC236}">
                  <a16:creationId xmlns:a16="http://schemas.microsoft.com/office/drawing/2014/main" id="{1496B495-C5A8-4BB7-B7CC-7164AC70C06F}"/>
                </a:ext>
              </a:extLst>
            </p:cNvPr>
            <p:cNvSpPr/>
            <p:nvPr/>
          </p:nvSpPr>
          <p:spPr>
            <a:xfrm>
              <a:off x="2296133" y="8020915"/>
              <a:ext cx="264560" cy="158736"/>
            </a:xfrm>
            <a:custGeom>
              <a:avLst/>
              <a:gdLst/>
              <a:ahLst/>
              <a:cxnLst/>
              <a:rect l="l" t="t" r="r" b="b"/>
              <a:pathLst>
                <a:path w="264559" h="158735" extrusionOk="0">
                  <a:moveTo>
                    <a:pt x="6879" y="163498"/>
                  </a:moveTo>
                  <a:lnTo>
                    <a:pt x="262972" y="163498"/>
                  </a:lnTo>
                  <a:cubicBezTo>
                    <a:pt x="266676" y="163498"/>
                    <a:pt x="269322" y="160852"/>
                    <a:pt x="269322" y="157148"/>
                  </a:cubicBezTo>
                  <a:lnTo>
                    <a:pt x="269322" y="6349"/>
                  </a:lnTo>
                  <a:cubicBezTo>
                    <a:pt x="269322" y="2646"/>
                    <a:pt x="266676" y="0"/>
                    <a:pt x="262972" y="0"/>
                  </a:cubicBezTo>
                  <a:lnTo>
                    <a:pt x="203711" y="0"/>
                  </a:lnTo>
                  <a:cubicBezTo>
                    <a:pt x="200007" y="0"/>
                    <a:pt x="197361" y="2646"/>
                    <a:pt x="197361" y="6349"/>
                  </a:cubicBezTo>
                  <a:cubicBezTo>
                    <a:pt x="197361" y="10053"/>
                    <a:pt x="200007" y="12699"/>
                    <a:pt x="203711" y="12699"/>
                  </a:cubicBezTo>
                  <a:lnTo>
                    <a:pt x="256094" y="12699"/>
                  </a:lnTo>
                  <a:lnTo>
                    <a:pt x="256094" y="150799"/>
                  </a:lnTo>
                  <a:lnTo>
                    <a:pt x="12699" y="150799"/>
                  </a:lnTo>
                  <a:lnTo>
                    <a:pt x="12699" y="12699"/>
                  </a:lnTo>
                  <a:lnTo>
                    <a:pt x="66669" y="12699"/>
                  </a:lnTo>
                  <a:cubicBezTo>
                    <a:pt x="70373" y="12699"/>
                    <a:pt x="73019" y="10053"/>
                    <a:pt x="73019" y="6349"/>
                  </a:cubicBezTo>
                  <a:cubicBezTo>
                    <a:pt x="73019" y="2646"/>
                    <a:pt x="70373" y="0"/>
                    <a:pt x="66669" y="0"/>
                  </a:cubicBezTo>
                  <a:lnTo>
                    <a:pt x="6349" y="0"/>
                  </a:lnTo>
                  <a:cubicBezTo>
                    <a:pt x="2646" y="0"/>
                    <a:pt x="0" y="2646"/>
                    <a:pt x="0" y="6349"/>
                  </a:cubicBezTo>
                  <a:lnTo>
                    <a:pt x="0" y="157148"/>
                  </a:lnTo>
                  <a:cubicBezTo>
                    <a:pt x="529" y="160852"/>
                    <a:pt x="3175" y="163498"/>
                    <a:pt x="6879" y="16349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chemeClr val="dk1"/>
                </a:solidFill>
                <a:latin typeface="Century Gothic" panose="020B0502020202020204" pitchFamily="34" charset="0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438;p14">
              <a:extLst>
                <a:ext uri="{FF2B5EF4-FFF2-40B4-BE49-F238E27FC236}">
                  <a16:creationId xmlns:a16="http://schemas.microsoft.com/office/drawing/2014/main" id="{0AD7B16A-5803-44AE-98E1-B428E0DE1241}"/>
                </a:ext>
              </a:extLst>
            </p:cNvPr>
            <p:cNvSpPr/>
            <p:nvPr/>
          </p:nvSpPr>
          <p:spPr>
            <a:xfrm>
              <a:off x="2273910" y="8194466"/>
              <a:ext cx="312180" cy="10582"/>
            </a:xfrm>
            <a:custGeom>
              <a:avLst/>
              <a:gdLst/>
              <a:ahLst/>
              <a:cxnLst/>
              <a:rect l="l" t="t" r="r" b="b"/>
              <a:pathLst>
                <a:path w="312180" h="10582" extrusionOk="0">
                  <a:moveTo>
                    <a:pt x="307947" y="0"/>
                  </a:moveTo>
                  <a:lnTo>
                    <a:pt x="6349" y="0"/>
                  </a:lnTo>
                  <a:cubicBezTo>
                    <a:pt x="2646" y="0"/>
                    <a:pt x="0" y="2646"/>
                    <a:pt x="0" y="6350"/>
                  </a:cubicBezTo>
                  <a:cubicBezTo>
                    <a:pt x="0" y="10053"/>
                    <a:pt x="2646" y="12699"/>
                    <a:pt x="6349" y="12699"/>
                  </a:cubicBezTo>
                  <a:lnTo>
                    <a:pt x="307947" y="12699"/>
                  </a:lnTo>
                  <a:cubicBezTo>
                    <a:pt x="311651" y="12699"/>
                    <a:pt x="314297" y="10053"/>
                    <a:pt x="314297" y="6350"/>
                  </a:cubicBezTo>
                  <a:cubicBezTo>
                    <a:pt x="314297" y="2646"/>
                    <a:pt x="311651" y="0"/>
                    <a:pt x="3079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chemeClr val="dk1"/>
                </a:solidFill>
                <a:latin typeface="Century Gothic" panose="020B0502020202020204" pitchFamily="34" charset="0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4676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0093C8F9-0140-4855-9E99-94C2E6F342D8}"/>
              </a:ext>
            </a:extLst>
          </p:cNvPr>
          <p:cNvSpPr/>
          <p:nvPr/>
        </p:nvSpPr>
        <p:spPr>
          <a:xfrm>
            <a:off x="5673003" y="1768475"/>
            <a:ext cx="2455862" cy="474655"/>
          </a:xfrm>
          <a:prstGeom prst="roundRect">
            <a:avLst/>
          </a:prstGeom>
          <a:gradFill flip="none" rotWithShape="1">
            <a:gsLst>
              <a:gs pos="0">
                <a:srgbClr val="5B9BD5">
                  <a:shade val="30000"/>
                  <a:satMod val="115000"/>
                </a:srgbClr>
              </a:gs>
              <a:gs pos="50000">
                <a:srgbClr val="5B9BD5">
                  <a:shade val="67500"/>
                  <a:satMod val="115000"/>
                </a:srgbClr>
              </a:gs>
              <a:gs pos="100000">
                <a:srgbClr val="5B9BD5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11583" tIns="111583" rIns="111583" bIns="111583" anchor="ctr" anchorCtr="0">
            <a:noAutofit/>
          </a:bodyPr>
          <a:lstStyle/>
          <a:p>
            <a:endParaRPr lang="ru-RU" sz="2197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id="{C665AB64-26CC-435B-8967-CF9D31E4B042}"/>
              </a:ext>
            </a:extLst>
          </p:cNvPr>
          <p:cNvSpPr/>
          <p:nvPr/>
        </p:nvSpPr>
        <p:spPr>
          <a:xfrm>
            <a:off x="8221807" y="1768475"/>
            <a:ext cx="2455862" cy="474655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18B80A2D-B9AB-48F8-807F-847478C7968B}"/>
              </a:ext>
            </a:extLst>
          </p:cNvPr>
          <p:cNvSpPr/>
          <p:nvPr/>
        </p:nvSpPr>
        <p:spPr>
          <a:xfrm>
            <a:off x="3124200" y="1768475"/>
            <a:ext cx="2455862" cy="474655"/>
          </a:xfrm>
          <a:prstGeom prst="roundRect">
            <a:avLst/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85" name="object 2"/>
          <p:cNvSpPr txBox="1">
            <a:spLocks/>
          </p:cNvSpPr>
          <p:nvPr/>
        </p:nvSpPr>
        <p:spPr>
          <a:xfrm>
            <a:off x="742950" y="409069"/>
            <a:ext cx="8177350" cy="467017"/>
          </a:xfrm>
          <a:prstGeom prst="rect">
            <a:avLst/>
          </a:prstGeom>
        </p:spPr>
        <p:txBody>
          <a:bodyPr vert="horz" wrap="square" lIns="0" tIns="13999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000" algn="l">
              <a:lnSpc>
                <a:spcPct val="100000"/>
              </a:lnSpc>
              <a:spcBef>
                <a:spcPts val="110"/>
              </a:spcBef>
            </a:pPr>
            <a:r>
              <a:rPr lang="ru-RU" sz="2943" b="1" spc="-5" dirty="0">
                <a:latin typeface="Century Gothic" panose="020B0502020202020204" pitchFamily="34" charset="0"/>
              </a:rPr>
              <a:t>Конкуренты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5F6CE3BC-FA53-16C4-4D71-6F11E431668C}"/>
              </a:ext>
            </a:extLst>
          </p:cNvPr>
          <p:cNvGrpSpPr/>
          <p:nvPr/>
        </p:nvGrpSpPr>
        <p:grpSpPr>
          <a:xfrm>
            <a:off x="9344622" y="315261"/>
            <a:ext cx="1372591" cy="285417"/>
            <a:chOff x="7419519" y="167840"/>
            <a:chExt cx="1462048" cy="304019"/>
          </a:xfrm>
        </p:grpSpPr>
        <p:pic>
          <p:nvPicPr>
            <p:cNvPr id="6" name="object 3">
              <a:extLst>
                <a:ext uri="{FF2B5EF4-FFF2-40B4-BE49-F238E27FC236}">
                  <a16:creationId xmlns:a16="http://schemas.microsoft.com/office/drawing/2014/main" id="{479C21EF-EA2E-CA29-4BCA-78B789798B81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99705" y="171488"/>
              <a:ext cx="881862" cy="300371"/>
            </a:xfrm>
            <a:prstGeom prst="rect">
              <a:avLst/>
            </a:prstGeom>
          </p:spPr>
        </p:pic>
        <p:sp>
          <p:nvSpPr>
            <p:cNvPr id="7" name="object 4">
              <a:extLst>
                <a:ext uri="{FF2B5EF4-FFF2-40B4-BE49-F238E27FC236}">
                  <a16:creationId xmlns:a16="http://schemas.microsoft.com/office/drawing/2014/main" id="{2AE52B9A-FDB5-2007-AD61-EA86605CD703}"/>
                </a:ext>
              </a:extLst>
            </p:cNvPr>
            <p:cNvSpPr/>
            <p:nvPr/>
          </p:nvSpPr>
          <p:spPr>
            <a:xfrm>
              <a:off x="7419519" y="167840"/>
              <a:ext cx="464184" cy="290195"/>
            </a:xfrm>
            <a:custGeom>
              <a:avLst/>
              <a:gdLst/>
              <a:ahLst/>
              <a:cxnLst/>
              <a:rect l="l" t="t" r="r" b="b"/>
              <a:pathLst>
                <a:path w="464185" h="290194">
                  <a:moveTo>
                    <a:pt x="463715" y="0"/>
                  </a:moveTo>
                  <a:lnTo>
                    <a:pt x="456222" y="0"/>
                  </a:lnTo>
                  <a:lnTo>
                    <a:pt x="456222" y="7505"/>
                  </a:lnTo>
                  <a:lnTo>
                    <a:pt x="451231" y="56591"/>
                  </a:lnTo>
                  <a:lnTo>
                    <a:pt x="438073" y="102793"/>
                  </a:lnTo>
                  <a:lnTo>
                    <a:pt x="417525" y="145389"/>
                  </a:lnTo>
                  <a:lnTo>
                    <a:pt x="390334" y="183591"/>
                  </a:lnTo>
                  <a:lnTo>
                    <a:pt x="357263" y="216662"/>
                  </a:lnTo>
                  <a:lnTo>
                    <a:pt x="319049" y="243852"/>
                  </a:lnTo>
                  <a:lnTo>
                    <a:pt x="276466" y="264401"/>
                  </a:lnTo>
                  <a:lnTo>
                    <a:pt x="230251" y="277558"/>
                  </a:lnTo>
                  <a:lnTo>
                    <a:pt x="181165" y="282549"/>
                  </a:lnTo>
                  <a:lnTo>
                    <a:pt x="181165" y="234137"/>
                  </a:lnTo>
                  <a:lnTo>
                    <a:pt x="181165" y="218744"/>
                  </a:lnTo>
                  <a:lnTo>
                    <a:pt x="137058" y="248602"/>
                  </a:lnTo>
                  <a:lnTo>
                    <a:pt x="96088" y="266928"/>
                  </a:lnTo>
                  <a:lnTo>
                    <a:pt x="52755" y="278307"/>
                  </a:lnTo>
                  <a:lnTo>
                    <a:pt x="7594" y="282549"/>
                  </a:lnTo>
                  <a:lnTo>
                    <a:pt x="7594" y="181076"/>
                  </a:lnTo>
                  <a:lnTo>
                    <a:pt x="53225" y="174104"/>
                  </a:lnTo>
                  <a:lnTo>
                    <a:pt x="94272" y="156260"/>
                  </a:lnTo>
                  <a:lnTo>
                    <a:pt x="129159" y="129120"/>
                  </a:lnTo>
                  <a:lnTo>
                    <a:pt x="156311" y="94234"/>
                  </a:lnTo>
                  <a:lnTo>
                    <a:pt x="174142" y="53174"/>
                  </a:lnTo>
                  <a:lnTo>
                    <a:pt x="181076" y="7505"/>
                  </a:lnTo>
                  <a:lnTo>
                    <a:pt x="282638" y="7505"/>
                  </a:lnTo>
                  <a:lnTo>
                    <a:pt x="278930" y="48971"/>
                  </a:lnTo>
                  <a:lnTo>
                    <a:pt x="269151" y="89179"/>
                  </a:lnTo>
                  <a:lnTo>
                    <a:pt x="252691" y="128841"/>
                  </a:lnTo>
                  <a:lnTo>
                    <a:pt x="230505" y="165379"/>
                  </a:lnTo>
                  <a:lnTo>
                    <a:pt x="230835" y="165252"/>
                  </a:lnTo>
                  <a:lnTo>
                    <a:pt x="230695" y="165481"/>
                  </a:lnTo>
                  <a:lnTo>
                    <a:pt x="223812" y="175107"/>
                  </a:lnTo>
                  <a:lnTo>
                    <a:pt x="234950" y="171259"/>
                  </a:lnTo>
                  <a:lnTo>
                    <a:pt x="258178" y="159905"/>
                  </a:lnTo>
                  <a:lnTo>
                    <a:pt x="274269" y="152044"/>
                  </a:lnTo>
                  <a:lnTo>
                    <a:pt x="307022" y="124485"/>
                  </a:lnTo>
                  <a:lnTo>
                    <a:pt x="332092" y="90157"/>
                  </a:lnTo>
                  <a:lnTo>
                    <a:pt x="348335" y="50647"/>
                  </a:lnTo>
                  <a:lnTo>
                    <a:pt x="354647" y="7505"/>
                  </a:lnTo>
                  <a:lnTo>
                    <a:pt x="456222" y="7505"/>
                  </a:lnTo>
                  <a:lnTo>
                    <a:pt x="456222" y="0"/>
                  </a:lnTo>
                  <a:lnTo>
                    <a:pt x="347154" y="0"/>
                  </a:lnTo>
                  <a:lnTo>
                    <a:pt x="347154" y="3759"/>
                  </a:lnTo>
                  <a:lnTo>
                    <a:pt x="339763" y="53263"/>
                  </a:lnTo>
                  <a:lnTo>
                    <a:pt x="318808" y="97523"/>
                  </a:lnTo>
                  <a:lnTo>
                    <a:pt x="290144" y="129476"/>
                  </a:lnTo>
                  <a:lnTo>
                    <a:pt x="290144" y="3759"/>
                  </a:lnTo>
                  <a:lnTo>
                    <a:pt x="290144" y="1422"/>
                  </a:lnTo>
                  <a:lnTo>
                    <a:pt x="290144" y="0"/>
                  </a:lnTo>
                  <a:lnTo>
                    <a:pt x="287616" y="0"/>
                  </a:lnTo>
                  <a:lnTo>
                    <a:pt x="287616" y="132283"/>
                  </a:lnTo>
                  <a:lnTo>
                    <a:pt x="286143" y="133934"/>
                  </a:lnTo>
                  <a:lnTo>
                    <a:pt x="283883" y="135318"/>
                  </a:lnTo>
                  <a:lnTo>
                    <a:pt x="287616" y="132283"/>
                  </a:lnTo>
                  <a:lnTo>
                    <a:pt x="287616" y="0"/>
                  </a:lnTo>
                  <a:lnTo>
                    <a:pt x="173570" y="0"/>
                  </a:lnTo>
                  <a:lnTo>
                    <a:pt x="173570" y="3759"/>
                  </a:lnTo>
                  <a:lnTo>
                    <a:pt x="167500" y="48856"/>
                  </a:lnTo>
                  <a:lnTo>
                    <a:pt x="150368" y="89420"/>
                  </a:lnTo>
                  <a:lnTo>
                    <a:pt x="123786" y="123799"/>
                  </a:lnTo>
                  <a:lnTo>
                    <a:pt x="89408" y="150368"/>
                  </a:lnTo>
                  <a:lnTo>
                    <a:pt x="48856" y="167513"/>
                  </a:lnTo>
                  <a:lnTo>
                    <a:pt x="3746" y="173583"/>
                  </a:lnTo>
                  <a:lnTo>
                    <a:pt x="0" y="173583"/>
                  </a:lnTo>
                  <a:lnTo>
                    <a:pt x="0" y="290144"/>
                  </a:lnTo>
                  <a:lnTo>
                    <a:pt x="3746" y="290144"/>
                  </a:lnTo>
                  <a:lnTo>
                    <a:pt x="49377" y="286550"/>
                  </a:lnTo>
                  <a:lnTo>
                    <a:pt x="65849" y="282549"/>
                  </a:lnTo>
                  <a:lnTo>
                    <a:pt x="93256" y="275894"/>
                  </a:lnTo>
                  <a:lnTo>
                    <a:pt x="134835" y="258356"/>
                  </a:lnTo>
                  <a:lnTo>
                    <a:pt x="173570" y="234137"/>
                  </a:lnTo>
                  <a:lnTo>
                    <a:pt x="173570" y="290144"/>
                  </a:lnTo>
                  <a:lnTo>
                    <a:pt x="177317" y="290144"/>
                  </a:lnTo>
                  <a:lnTo>
                    <a:pt x="223710" y="286385"/>
                  </a:lnTo>
                  <a:lnTo>
                    <a:pt x="267728" y="275513"/>
                  </a:lnTo>
                  <a:lnTo>
                    <a:pt x="308813" y="258127"/>
                  </a:lnTo>
                  <a:lnTo>
                    <a:pt x="346341" y="234810"/>
                  </a:lnTo>
                  <a:lnTo>
                    <a:pt x="354647" y="227685"/>
                  </a:lnTo>
                  <a:lnTo>
                    <a:pt x="354647" y="281851"/>
                  </a:lnTo>
                  <a:lnTo>
                    <a:pt x="463715" y="281851"/>
                  </a:lnTo>
                  <a:lnTo>
                    <a:pt x="463715" y="3759"/>
                  </a:lnTo>
                  <a:lnTo>
                    <a:pt x="46371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2021" dirty="0">
                <a:latin typeface="Century Gothic" panose="020B0502020202020204" pitchFamily="34" charset="0"/>
              </a:endParaRPr>
            </a:p>
          </p:txBody>
        </p:sp>
      </p:grpSp>
      <p:graphicFrame>
        <p:nvGraphicFramePr>
          <p:cNvPr id="3" name="Google Shape;114;p16">
            <a:extLst>
              <a:ext uri="{FF2B5EF4-FFF2-40B4-BE49-F238E27FC236}">
                <a16:creationId xmlns:a16="http://schemas.microsoft.com/office/drawing/2014/main" id="{61D19CAA-CD71-25AA-78B6-2C44788732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6842416"/>
              </p:ext>
            </p:extLst>
          </p:nvPr>
        </p:nvGraphicFramePr>
        <p:xfrm>
          <a:off x="615861" y="1671070"/>
          <a:ext cx="10061808" cy="19800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515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5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5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54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4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400" b="1" dirty="0">
                          <a:solidFill>
                            <a:schemeClr val="tx1"/>
                          </a:solidFill>
                          <a:latin typeface="TT Firs Neue" panose="02000503030000020004" pitchFamily="2" charset="-52"/>
                          <a:ea typeface="Montserrat"/>
                          <a:cs typeface="Montserrat"/>
                          <a:sym typeface="Montserrat"/>
                        </a:rPr>
                        <a:t>Показатель сравнения</a:t>
                      </a:r>
                      <a:endParaRPr sz="1400" b="1" dirty="0">
                        <a:solidFill>
                          <a:schemeClr val="tx1"/>
                        </a:solidFill>
                        <a:latin typeface="TT Firs Neue" panose="02000503030000020004" pitchFamily="2" charset="-52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11583" marR="111583" marT="111583" marB="111583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400" b="1" dirty="0">
                          <a:solidFill>
                            <a:schemeClr val="bg1"/>
                          </a:solidFill>
                          <a:latin typeface="TT Firs Neue" panose="02000503030000020004" pitchFamily="2" charset="-52"/>
                          <a:ea typeface="Montserrat"/>
                          <a:cs typeface="Montserrat"/>
                          <a:sym typeface="Montserrat"/>
                        </a:rPr>
                        <a:t>Конкурент #1</a:t>
                      </a:r>
                      <a:endParaRPr sz="1400" b="1" dirty="0">
                        <a:solidFill>
                          <a:schemeClr val="bg1"/>
                        </a:solidFill>
                        <a:latin typeface="TT Firs Neue" panose="02000503030000020004" pitchFamily="2" charset="-52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11583" marR="111583" marT="111583" marB="111583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400" b="1" dirty="0">
                          <a:solidFill>
                            <a:schemeClr val="bg1"/>
                          </a:solidFill>
                          <a:latin typeface="TT Firs Neue" panose="02000503030000020004" pitchFamily="2" charset="-52"/>
                          <a:ea typeface="Montserrat"/>
                          <a:cs typeface="Montserrat"/>
                          <a:sym typeface="Montserrat"/>
                        </a:rPr>
                        <a:t>Конкурент #2</a:t>
                      </a:r>
                      <a:endParaRPr sz="1400" dirty="0">
                        <a:solidFill>
                          <a:schemeClr val="bg1"/>
                        </a:solidFill>
                        <a:latin typeface="TT Firs Neue" panose="02000503030000020004" pitchFamily="2" charset="-52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11583" marR="111583" marT="111583" marB="111583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400" b="1" dirty="0">
                          <a:solidFill>
                            <a:schemeClr val="bg1"/>
                          </a:solidFill>
                          <a:latin typeface="TT Firs Neue" panose="02000503030000020004" pitchFamily="2" charset="-52"/>
                          <a:ea typeface="Montserrat"/>
                          <a:cs typeface="Montserrat"/>
                          <a:sym typeface="Montserrat"/>
                        </a:rPr>
                        <a:t>Конкурент #3</a:t>
                      </a:r>
                      <a:endParaRPr sz="1400" dirty="0">
                        <a:solidFill>
                          <a:schemeClr val="bg1"/>
                        </a:solidFill>
                        <a:latin typeface="TT Firs Neue" panose="02000503030000020004" pitchFamily="2" charset="-52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11583" marR="111583" marT="111583" marB="111583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dirty="0">
                          <a:solidFill>
                            <a:schemeClr val="tx1"/>
                          </a:solidFill>
                          <a:latin typeface="TT Firs Neue" panose="02000503030000020004" pitchFamily="2" charset="-52"/>
                          <a:ea typeface="Montserrat"/>
                          <a:cs typeface="Montserrat"/>
                          <a:sym typeface="Montserrat"/>
                        </a:rPr>
                        <a:t>Текст</a:t>
                      </a:r>
                      <a:endParaRPr sz="1200" dirty="0">
                        <a:solidFill>
                          <a:schemeClr val="tx1"/>
                        </a:solidFill>
                        <a:latin typeface="TT Firs Neue" panose="02000503030000020004" pitchFamily="2" charset="-52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11583" marR="111583" marT="111583" marB="111583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dirty="0">
                          <a:solidFill>
                            <a:schemeClr val="tx1"/>
                          </a:solidFill>
                          <a:latin typeface="TT Firs Neue" panose="02000503030000020004" pitchFamily="2" charset="-52"/>
                          <a:ea typeface="Montserrat"/>
                          <a:cs typeface="Montserrat"/>
                          <a:sym typeface="Montserrat"/>
                        </a:rPr>
                        <a:t>Текст</a:t>
                      </a:r>
                      <a:endParaRPr sz="1200" dirty="0">
                        <a:solidFill>
                          <a:schemeClr val="tx1"/>
                        </a:solidFill>
                        <a:latin typeface="TT Firs Neue" panose="02000503030000020004" pitchFamily="2" charset="-52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11583" marR="111583" marT="111583" marB="111583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chemeClr val="tx1"/>
                          </a:solidFill>
                          <a:latin typeface="TT Firs Neue" panose="02000503030000020004" pitchFamily="2" charset="-52"/>
                          <a:ea typeface="Montserrat"/>
                          <a:cs typeface="Montserrat"/>
                          <a:sym typeface="Montserrat"/>
                        </a:rPr>
                        <a:t>Текст</a:t>
                      </a:r>
                      <a:endParaRPr sz="1200">
                        <a:solidFill>
                          <a:schemeClr val="tx1"/>
                        </a:solidFill>
                        <a:latin typeface="TT Firs Neue" panose="02000503030000020004" pitchFamily="2" charset="-52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11583" marR="111583" marT="111583" marB="111583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dirty="0">
                          <a:solidFill>
                            <a:schemeClr val="tx1"/>
                          </a:solidFill>
                          <a:latin typeface="TT Firs Neue" panose="02000503030000020004" pitchFamily="2" charset="-52"/>
                          <a:ea typeface="Montserrat"/>
                          <a:cs typeface="Montserrat"/>
                          <a:sym typeface="Montserrat"/>
                        </a:rPr>
                        <a:t>Текст</a:t>
                      </a:r>
                      <a:endParaRPr sz="1200" dirty="0">
                        <a:solidFill>
                          <a:schemeClr val="tx1"/>
                        </a:solidFill>
                        <a:latin typeface="TT Firs Neue" panose="02000503030000020004" pitchFamily="2" charset="-52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11583" marR="111583" marT="111583" marB="111583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dirty="0">
                          <a:solidFill>
                            <a:schemeClr val="tx1"/>
                          </a:solidFill>
                          <a:latin typeface="TT Firs Neue" panose="02000503030000020004" pitchFamily="2" charset="-52"/>
                          <a:ea typeface="Montserrat"/>
                          <a:cs typeface="Montserrat"/>
                          <a:sym typeface="Montserrat"/>
                        </a:rPr>
                        <a:t>Текст</a:t>
                      </a:r>
                      <a:endParaRPr sz="1200" dirty="0">
                        <a:solidFill>
                          <a:schemeClr val="tx1"/>
                        </a:solidFill>
                        <a:latin typeface="TT Firs Neue" panose="02000503030000020004" pitchFamily="2" charset="-52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11583" marR="111583" marT="111583" marB="111583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dirty="0">
                          <a:solidFill>
                            <a:schemeClr val="tx1"/>
                          </a:solidFill>
                          <a:latin typeface="TT Firs Neue" panose="02000503030000020004" pitchFamily="2" charset="-52"/>
                          <a:ea typeface="Montserrat"/>
                          <a:cs typeface="Montserrat"/>
                          <a:sym typeface="Montserrat"/>
                        </a:rPr>
                        <a:t>Текст</a:t>
                      </a:r>
                      <a:endParaRPr sz="1200" dirty="0">
                        <a:solidFill>
                          <a:schemeClr val="tx1"/>
                        </a:solidFill>
                        <a:latin typeface="TT Firs Neue" panose="02000503030000020004" pitchFamily="2" charset="-52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11583" marR="111583" marT="111583" marB="111583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chemeClr val="tx1"/>
                          </a:solidFill>
                          <a:latin typeface="TT Firs Neue" panose="02000503030000020004" pitchFamily="2" charset="-52"/>
                          <a:ea typeface="Montserrat"/>
                          <a:cs typeface="Montserrat"/>
                          <a:sym typeface="Montserrat"/>
                        </a:rPr>
                        <a:t>Текст</a:t>
                      </a:r>
                      <a:endParaRPr sz="1200">
                        <a:solidFill>
                          <a:schemeClr val="tx1"/>
                        </a:solidFill>
                        <a:latin typeface="TT Firs Neue" panose="02000503030000020004" pitchFamily="2" charset="-52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11583" marR="111583" marT="111583" marB="111583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dirty="0">
                          <a:solidFill>
                            <a:schemeClr val="tx1"/>
                          </a:solidFill>
                          <a:latin typeface="TT Firs Neue" panose="02000503030000020004" pitchFamily="2" charset="-52"/>
                          <a:ea typeface="Montserrat"/>
                          <a:cs typeface="Montserrat"/>
                          <a:sym typeface="Montserrat"/>
                        </a:rPr>
                        <a:t>Текст</a:t>
                      </a:r>
                      <a:endParaRPr sz="1200" dirty="0">
                        <a:solidFill>
                          <a:schemeClr val="tx1"/>
                        </a:solidFill>
                        <a:latin typeface="TT Firs Neue" panose="02000503030000020004" pitchFamily="2" charset="-52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11583" marR="111583" marT="111583" marB="111583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dirty="0">
                          <a:solidFill>
                            <a:schemeClr val="tx1"/>
                          </a:solidFill>
                          <a:latin typeface="TT Firs Neue" panose="02000503030000020004" pitchFamily="2" charset="-52"/>
                          <a:ea typeface="Montserrat"/>
                          <a:cs typeface="Montserrat"/>
                          <a:sym typeface="Montserrat"/>
                        </a:rPr>
                        <a:t>Текст</a:t>
                      </a:r>
                      <a:endParaRPr sz="1200" dirty="0">
                        <a:solidFill>
                          <a:schemeClr val="tx1"/>
                        </a:solidFill>
                        <a:latin typeface="TT Firs Neue" panose="02000503030000020004" pitchFamily="2" charset="-52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11583" marR="111583" marT="111583" marB="111583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dirty="0">
                          <a:solidFill>
                            <a:schemeClr val="tx1"/>
                          </a:solidFill>
                          <a:latin typeface="TT Firs Neue" panose="02000503030000020004" pitchFamily="2" charset="-52"/>
                          <a:ea typeface="Montserrat"/>
                          <a:cs typeface="Montserrat"/>
                          <a:sym typeface="Montserrat"/>
                        </a:rPr>
                        <a:t>Текст</a:t>
                      </a:r>
                      <a:endParaRPr sz="1200" dirty="0">
                        <a:solidFill>
                          <a:schemeClr val="tx1"/>
                        </a:solidFill>
                        <a:latin typeface="TT Firs Neue" panose="02000503030000020004" pitchFamily="2" charset="-52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11583" marR="111583" marT="111583" marB="111583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dirty="0">
                          <a:solidFill>
                            <a:schemeClr val="tx1"/>
                          </a:solidFill>
                          <a:latin typeface="TT Firs Neue" panose="02000503030000020004" pitchFamily="2" charset="-52"/>
                          <a:ea typeface="Montserrat"/>
                          <a:cs typeface="Montserrat"/>
                          <a:sym typeface="Montserrat"/>
                        </a:rPr>
                        <a:t>Текст</a:t>
                      </a:r>
                      <a:endParaRPr sz="1200" dirty="0">
                        <a:solidFill>
                          <a:schemeClr val="tx1"/>
                        </a:solidFill>
                        <a:latin typeface="TT Firs Neue" panose="02000503030000020004" pitchFamily="2" charset="-52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11583" marR="111583" marT="111583" marB="111583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dirty="0">
                          <a:solidFill>
                            <a:schemeClr val="tx1"/>
                          </a:solidFill>
                          <a:latin typeface="TT Firs Neue" panose="02000503030000020004" pitchFamily="2" charset="-52"/>
                          <a:ea typeface="Montserrat"/>
                          <a:cs typeface="Montserrat"/>
                          <a:sym typeface="Montserrat"/>
                        </a:rPr>
                        <a:t>Текст</a:t>
                      </a:r>
                      <a:endParaRPr sz="1200" dirty="0">
                        <a:solidFill>
                          <a:schemeClr val="tx1"/>
                        </a:solidFill>
                        <a:latin typeface="TT Firs Neue" panose="02000503030000020004" pitchFamily="2" charset="-52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11583" marR="111583" marT="111583" marB="111583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Google Shape;113;p16">
            <a:extLst>
              <a:ext uri="{FF2B5EF4-FFF2-40B4-BE49-F238E27FC236}">
                <a16:creationId xmlns:a16="http://schemas.microsoft.com/office/drawing/2014/main" id="{F8D0A193-0138-2E4F-ACFB-C0A6676F06F4}"/>
              </a:ext>
            </a:extLst>
          </p:cNvPr>
          <p:cNvSpPr txBox="1"/>
          <p:nvPr/>
        </p:nvSpPr>
        <p:spPr>
          <a:xfrm>
            <a:off x="755650" y="1088339"/>
            <a:ext cx="97822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buSzPts val="1100"/>
            </a:pPr>
            <a:r>
              <a:rPr lang="ru" sz="12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Сравнительная таблица по основным конкурентам на российском и мировом рынке. </a:t>
            </a:r>
            <a:br>
              <a:rPr lang="ru" sz="12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</a:br>
            <a:r>
              <a:rPr lang="ru" sz="1200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rPr>
              <a:t>Может быть представлено в виде сравнительной матрицы, можно визуализировать по осям критически значимых параметров</a:t>
            </a:r>
            <a:endParaRPr sz="1200" dirty="0">
              <a:latin typeface="Century Gothic" panose="020B0502020202020204" pitchFamily="34" charset="0"/>
              <a:ea typeface="Montserrat"/>
              <a:cs typeface="Montserrat"/>
              <a:sym typeface="Montserrat"/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65BFFBC3-1FAD-4CAC-8D36-8FFBFF96C574}"/>
              </a:ext>
            </a:extLst>
          </p:cNvPr>
          <p:cNvSpPr/>
          <p:nvPr/>
        </p:nvSpPr>
        <p:spPr>
          <a:xfrm rot="8100000">
            <a:off x="-1604559" y="-296179"/>
            <a:ext cx="2528986" cy="149891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 dirty="0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429868-E7F0-45F7-B817-06C62E6E2E49}"/>
              </a:ext>
            </a:extLst>
          </p:cNvPr>
          <p:cNvSpPr txBox="1"/>
          <p:nvPr/>
        </p:nvSpPr>
        <p:spPr>
          <a:xfrm>
            <a:off x="674053" y="3778524"/>
            <a:ext cx="302164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Убедитесь, что слайд содержит: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C5E15B3-592F-4C67-8820-3099E9D3B98F}"/>
              </a:ext>
            </a:extLst>
          </p:cNvPr>
          <p:cNvSpPr txBox="1"/>
          <p:nvPr/>
        </p:nvSpPr>
        <p:spPr>
          <a:xfrm>
            <a:off x="5871561" y="5087742"/>
            <a:ext cx="43043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rgbClr val="148B72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Описание конкурентных преимуществ </a:t>
            </a:r>
            <a:b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rgbClr val="148B72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</a:b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rgbClr val="148B72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и стратегии их усиления</a:t>
            </a: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BA781B49-39EB-4DFA-A905-B57BDDD8D8E4}"/>
              </a:ext>
            </a:extLst>
          </p:cNvPr>
          <p:cNvSpPr/>
          <p:nvPr/>
        </p:nvSpPr>
        <p:spPr>
          <a:xfrm>
            <a:off x="539750" y="4463924"/>
            <a:ext cx="4883150" cy="576000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26E3845-E63F-486D-B656-9877A482D372}"/>
              </a:ext>
            </a:extLst>
          </p:cNvPr>
          <p:cNvSpPr txBox="1"/>
          <p:nvPr/>
        </p:nvSpPr>
        <p:spPr>
          <a:xfrm>
            <a:off x="674086" y="4041716"/>
            <a:ext cx="3910614" cy="285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rgbClr val="148B72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Анализ конкурентной среды</a:t>
            </a: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7AF6D348-26C4-45D2-9662-00C18D06FBDF}"/>
              </a:ext>
            </a:extLst>
          </p:cNvPr>
          <p:cNvSpPr/>
          <p:nvPr/>
        </p:nvSpPr>
        <p:spPr>
          <a:xfrm>
            <a:off x="5737225" y="5586386"/>
            <a:ext cx="4883150" cy="576000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9DA0318-C030-485D-B3A7-3726E6589535}"/>
              </a:ext>
            </a:extLst>
          </p:cNvPr>
          <p:cNvSpPr txBox="1"/>
          <p:nvPr/>
        </p:nvSpPr>
        <p:spPr>
          <a:xfrm>
            <a:off x="668992" y="6213638"/>
            <a:ext cx="46246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rgbClr val="148B72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Примеры сделок, которые подтверждают превосходство над конкурентами</a:t>
            </a: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2F035710-207E-4C80-AF9E-5D329BC98F1C}"/>
              </a:ext>
            </a:extLst>
          </p:cNvPr>
          <p:cNvSpPr/>
          <p:nvPr/>
        </p:nvSpPr>
        <p:spPr>
          <a:xfrm>
            <a:off x="534656" y="5588103"/>
            <a:ext cx="4883150" cy="576000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BE9658-0A01-48F8-B19C-7E9A6EFC3D03}"/>
              </a:ext>
            </a:extLst>
          </p:cNvPr>
          <p:cNvSpPr txBox="1"/>
          <p:nvPr/>
        </p:nvSpPr>
        <p:spPr>
          <a:xfrm>
            <a:off x="668992" y="5165895"/>
            <a:ext cx="3910614" cy="285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rgbClr val="148B72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Определение конкурентов</a:t>
            </a: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AC53A18E-7006-4240-AD27-9F4967962366}"/>
              </a:ext>
            </a:extLst>
          </p:cNvPr>
          <p:cNvSpPr/>
          <p:nvPr/>
        </p:nvSpPr>
        <p:spPr>
          <a:xfrm>
            <a:off x="534655" y="6699582"/>
            <a:ext cx="10080626" cy="576000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91D542A-827C-4E77-BC32-6F068E0F66E6}"/>
              </a:ext>
            </a:extLst>
          </p:cNvPr>
          <p:cNvSpPr txBox="1"/>
          <p:nvPr/>
        </p:nvSpPr>
        <p:spPr>
          <a:xfrm>
            <a:off x="5866467" y="4041716"/>
            <a:ext cx="474881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rgbClr val="148B72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Определение субститутов</a:t>
            </a:r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C3155FE5-A60B-445D-97C9-41EEE7495D9B}"/>
              </a:ext>
            </a:extLst>
          </p:cNvPr>
          <p:cNvSpPr/>
          <p:nvPr/>
        </p:nvSpPr>
        <p:spPr>
          <a:xfrm>
            <a:off x="5732131" y="4449507"/>
            <a:ext cx="4883150" cy="576000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55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6BB7F63A-514B-EADC-D007-B0109FDC0A9E}"/>
              </a:ext>
            </a:extLst>
          </p:cNvPr>
          <p:cNvSpPr/>
          <p:nvPr/>
        </p:nvSpPr>
        <p:spPr>
          <a:xfrm>
            <a:off x="7442377" y="2661395"/>
            <a:ext cx="3177998" cy="1168015"/>
          </a:xfrm>
          <a:prstGeom prst="roundRect">
            <a:avLst>
              <a:gd name="adj" fmla="val 8869"/>
            </a:avLst>
          </a:prstGeom>
          <a:noFill/>
          <a:ln w="19050">
            <a:solidFill>
              <a:srgbClr val="148B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grpSp>
        <p:nvGrpSpPr>
          <p:cNvPr id="24" name="Google Shape;137;p18">
            <a:extLst>
              <a:ext uri="{FF2B5EF4-FFF2-40B4-BE49-F238E27FC236}">
                <a16:creationId xmlns:a16="http://schemas.microsoft.com/office/drawing/2014/main" id="{B8B459B6-2247-EEAF-85EE-770C6C9307C8}"/>
              </a:ext>
            </a:extLst>
          </p:cNvPr>
          <p:cNvGrpSpPr/>
          <p:nvPr/>
        </p:nvGrpSpPr>
        <p:grpSpPr>
          <a:xfrm>
            <a:off x="7659687" y="1711101"/>
            <a:ext cx="2960688" cy="1974437"/>
            <a:chOff x="-2157297" y="-894399"/>
            <a:chExt cx="3850520" cy="2156993"/>
          </a:xfrm>
        </p:grpSpPr>
        <p:sp>
          <p:nvSpPr>
            <p:cNvPr id="25" name="Google Shape;138;p18">
              <a:extLst>
                <a:ext uri="{FF2B5EF4-FFF2-40B4-BE49-F238E27FC236}">
                  <a16:creationId xmlns:a16="http://schemas.microsoft.com/office/drawing/2014/main" id="{662B0C6A-034F-DF6A-B22D-A86025FD3E75}"/>
                </a:ext>
              </a:extLst>
            </p:cNvPr>
            <p:cNvSpPr txBox="1"/>
            <p:nvPr/>
          </p:nvSpPr>
          <p:spPr>
            <a:xfrm>
              <a:off x="-715477" y="-894399"/>
              <a:ext cx="2408700" cy="7387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r>
                <a:rPr lang="ru" sz="2197" dirty="0">
                  <a:solidFill>
                    <a:srgbClr val="148B72"/>
                  </a:solidFill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Имя</a:t>
              </a:r>
              <a:br>
                <a:rPr lang="ru" sz="2197" b="1" dirty="0">
                  <a:solidFill>
                    <a:srgbClr val="148B72"/>
                  </a:solidFill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</a:br>
              <a:r>
                <a:rPr lang="ru" sz="2197" b="1" dirty="0">
                  <a:solidFill>
                    <a:srgbClr val="148B72"/>
                  </a:solidFill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Фамилия</a:t>
              </a:r>
              <a:endParaRPr sz="2197" b="1" dirty="0">
                <a:solidFill>
                  <a:srgbClr val="148B72"/>
                </a:solidFill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6" name="Google Shape;139;p18">
              <a:extLst>
                <a:ext uri="{FF2B5EF4-FFF2-40B4-BE49-F238E27FC236}">
                  <a16:creationId xmlns:a16="http://schemas.microsoft.com/office/drawing/2014/main" id="{4904B997-B890-ED4A-1410-C0DEF15299B9}"/>
                </a:ext>
              </a:extLst>
            </p:cNvPr>
            <p:cNvSpPr txBox="1"/>
            <p:nvPr/>
          </p:nvSpPr>
          <p:spPr>
            <a:xfrm>
              <a:off x="-2157297" y="277430"/>
              <a:ext cx="3360600" cy="9851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>
                <a:lnSpc>
                  <a:spcPct val="120007"/>
                </a:lnSpc>
              </a:pPr>
              <a:r>
                <a:rPr lang="ru" sz="1221" b="1" dirty="0"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Роль в команде (при наличии)</a:t>
              </a:r>
              <a:endParaRPr sz="1221" b="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  <a:p>
              <a:pPr>
                <a:lnSpc>
                  <a:spcPct val="120007"/>
                </a:lnSpc>
              </a:pPr>
              <a:endParaRPr sz="122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  <a:p>
              <a:pPr>
                <a:lnSpc>
                  <a:spcPct val="120007"/>
                </a:lnSpc>
              </a:pPr>
              <a:r>
                <a:rPr lang="ru" sz="1221" dirty="0"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Описание образования, опыта</a:t>
              </a:r>
              <a:endParaRPr sz="122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  <a:p>
              <a:pPr>
                <a:lnSpc>
                  <a:spcPct val="120007"/>
                </a:lnSpc>
              </a:pPr>
              <a:r>
                <a:rPr lang="ru" sz="1221" dirty="0"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и успешных кейсов </a:t>
              </a:r>
              <a:endParaRPr sz="122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5E82D0F2-2495-9478-DCDF-BA93D67A357B}"/>
              </a:ext>
            </a:extLst>
          </p:cNvPr>
          <p:cNvSpPr/>
          <p:nvPr/>
        </p:nvSpPr>
        <p:spPr>
          <a:xfrm>
            <a:off x="7658277" y="1711101"/>
            <a:ext cx="774700" cy="7747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AC1E3763-F98F-709A-2681-9BD10C21F2E8}"/>
              </a:ext>
            </a:extLst>
          </p:cNvPr>
          <p:cNvSpPr/>
          <p:nvPr/>
        </p:nvSpPr>
        <p:spPr>
          <a:xfrm>
            <a:off x="3994327" y="2661395"/>
            <a:ext cx="3177998" cy="1168015"/>
          </a:xfrm>
          <a:prstGeom prst="roundRect">
            <a:avLst>
              <a:gd name="adj" fmla="val 8869"/>
            </a:avLst>
          </a:prstGeom>
          <a:noFill/>
          <a:ln w="19050">
            <a:solidFill>
              <a:srgbClr val="148B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grpSp>
        <p:nvGrpSpPr>
          <p:cNvPr id="19" name="Google Shape;137;p18">
            <a:extLst>
              <a:ext uri="{FF2B5EF4-FFF2-40B4-BE49-F238E27FC236}">
                <a16:creationId xmlns:a16="http://schemas.microsoft.com/office/drawing/2014/main" id="{F9972A8B-8519-3E13-06C0-4D4898F71B16}"/>
              </a:ext>
            </a:extLst>
          </p:cNvPr>
          <p:cNvGrpSpPr/>
          <p:nvPr/>
        </p:nvGrpSpPr>
        <p:grpSpPr>
          <a:xfrm>
            <a:off x="4211637" y="1711101"/>
            <a:ext cx="2960688" cy="1974437"/>
            <a:chOff x="-2157297" y="-894399"/>
            <a:chExt cx="3850520" cy="2156993"/>
          </a:xfrm>
        </p:grpSpPr>
        <p:sp>
          <p:nvSpPr>
            <p:cNvPr id="20" name="Google Shape;138;p18">
              <a:extLst>
                <a:ext uri="{FF2B5EF4-FFF2-40B4-BE49-F238E27FC236}">
                  <a16:creationId xmlns:a16="http://schemas.microsoft.com/office/drawing/2014/main" id="{C0DE1201-E9B0-510A-08E4-38289CA961A1}"/>
                </a:ext>
              </a:extLst>
            </p:cNvPr>
            <p:cNvSpPr txBox="1"/>
            <p:nvPr/>
          </p:nvSpPr>
          <p:spPr>
            <a:xfrm>
              <a:off x="-715477" y="-894399"/>
              <a:ext cx="2408700" cy="7387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r>
                <a:rPr lang="ru" sz="2197" dirty="0">
                  <a:solidFill>
                    <a:srgbClr val="148B72"/>
                  </a:solidFill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Имя</a:t>
              </a:r>
              <a:br>
                <a:rPr lang="ru" sz="2197" b="1" dirty="0">
                  <a:solidFill>
                    <a:srgbClr val="148B72"/>
                  </a:solidFill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</a:br>
              <a:r>
                <a:rPr lang="ru" sz="2197" b="1" dirty="0">
                  <a:solidFill>
                    <a:srgbClr val="148B72"/>
                  </a:solidFill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Фамилия</a:t>
              </a:r>
              <a:endParaRPr sz="2197" b="1" dirty="0">
                <a:solidFill>
                  <a:srgbClr val="148B72"/>
                </a:solidFill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1" name="Google Shape;139;p18">
              <a:extLst>
                <a:ext uri="{FF2B5EF4-FFF2-40B4-BE49-F238E27FC236}">
                  <a16:creationId xmlns:a16="http://schemas.microsoft.com/office/drawing/2014/main" id="{16F13ADC-F0AE-09DD-7214-51C255CF4B6A}"/>
                </a:ext>
              </a:extLst>
            </p:cNvPr>
            <p:cNvSpPr txBox="1"/>
            <p:nvPr/>
          </p:nvSpPr>
          <p:spPr>
            <a:xfrm>
              <a:off x="-2157297" y="277430"/>
              <a:ext cx="3360600" cy="9851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>
                <a:lnSpc>
                  <a:spcPct val="120007"/>
                </a:lnSpc>
              </a:pPr>
              <a:r>
                <a:rPr lang="ru" sz="1221" b="1" dirty="0"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Роль в команде (при наличии)</a:t>
              </a:r>
              <a:endParaRPr sz="1221" b="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  <a:p>
              <a:pPr>
                <a:lnSpc>
                  <a:spcPct val="120007"/>
                </a:lnSpc>
              </a:pPr>
              <a:endParaRPr sz="122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  <a:p>
              <a:pPr>
                <a:lnSpc>
                  <a:spcPct val="120007"/>
                </a:lnSpc>
              </a:pPr>
              <a:r>
                <a:rPr lang="ru" sz="1221" dirty="0"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Описание образования, опыта</a:t>
              </a:r>
              <a:endParaRPr sz="122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  <a:p>
              <a:pPr>
                <a:lnSpc>
                  <a:spcPct val="120007"/>
                </a:lnSpc>
              </a:pPr>
              <a:r>
                <a:rPr lang="ru" sz="1221" dirty="0"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и успешных кейсов </a:t>
              </a:r>
              <a:endParaRPr sz="122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1F539C07-450D-1E98-6143-11528F1526CA}"/>
              </a:ext>
            </a:extLst>
          </p:cNvPr>
          <p:cNvSpPr/>
          <p:nvPr/>
        </p:nvSpPr>
        <p:spPr>
          <a:xfrm>
            <a:off x="4210227" y="1711101"/>
            <a:ext cx="774700" cy="7747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806CC222-307A-E33A-D572-764CA67B657F}"/>
              </a:ext>
            </a:extLst>
          </p:cNvPr>
          <p:cNvSpPr/>
          <p:nvPr/>
        </p:nvSpPr>
        <p:spPr>
          <a:xfrm>
            <a:off x="539750" y="2661395"/>
            <a:ext cx="3177998" cy="1168015"/>
          </a:xfrm>
          <a:prstGeom prst="roundRect">
            <a:avLst>
              <a:gd name="adj" fmla="val 8869"/>
            </a:avLst>
          </a:prstGeom>
          <a:noFill/>
          <a:ln w="19050">
            <a:solidFill>
              <a:srgbClr val="148B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85" name="object 2"/>
          <p:cNvSpPr txBox="1">
            <a:spLocks/>
          </p:cNvSpPr>
          <p:nvPr/>
        </p:nvSpPr>
        <p:spPr>
          <a:xfrm>
            <a:off x="730543" y="419343"/>
            <a:ext cx="8177350" cy="467017"/>
          </a:xfrm>
          <a:prstGeom prst="rect">
            <a:avLst/>
          </a:prstGeom>
        </p:spPr>
        <p:txBody>
          <a:bodyPr vert="horz" wrap="square" lIns="0" tIns="13999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000" algn="l">
              <a:lnSpc>
                <a:spcPct val="100000"/>
              </a:lnSpc>
              <a:spcBef>
                <a:spcPts val="110"/>
              </a:spcBef>
            </a:pPr>
            <a:r>
              <a:rPr lang="ru-RU" sz="2943" b="1" spc="-5" dirty="0">
                <a:latin typeface="Century Gothic" panose="020B0502020202020204" pitchFamily="34" charset="0"/>
              </a:rPr>
              <a:t>Команда проекта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5F6CE3BC-FA53-16C4-4D71-6F11E431668C}"/>
              </a:ext>
            </a:extLst>
          </p:cNvPr>
          <p:cNvGrpSpPr/>
          <p:nvPr/>
        </p:nvGrpSpPr>
        <p:grpSpPr>
          <a:xfrm>
            <a:off x="9344622" y="315261"/>
            <a:ext cx="1372591" cy="285417"/>
            <a:chOff x="7419519" y="167840"/>
            <a:chExt cx="1462048" cy="304019"/>
          </a:xfrm>
        </p:grpSpPr>
        <p:pic>
          <p:nvPicPr>
            <p:cNvPr id="6" name="object 3">
              <a:extLst>
                <a:ext uri="{FF2B5EF4-FFF2-40B4-BE49-F238E27FC236}">
                  <a16:creationId xmlns:a16="http://schemas.microsoft.com/office/drawing/2014/main" id="{479C21EF-EA2E-CA29-4BCA-78B789798B81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99705" y="171488"/>
              <a:ext cx="881862" cy="300371"/>
            </a:xfrm>
            <a:prstGeom prst="rect">
              <a:avLst/>
            </a:prstGeom>
          </p:spPr>
        </p:pic>
        <p:sp>
          <p:nvSpPr>
            <p:cNvPr id="7" name="object 4">
              <a:extLst>
                <a:ext uri="{FF2B5EF4-FFF2-40B4-BE49-F238E27FC236}">
                  <a16:creationId xmlns:a16="http://schemas.microsoft.com/office/drawing/2014/main" id="{2AE52B9A-FDB5-2007-AD61-EA86605CD703}"/>
                </a:ext>
              </a:extLst>
            </p:cNvPr>
            <p:cNvSpPr/>
            <p:nvPr/>
          </p:nvSpPr>
          <p:spPr>
            <a:xfrm>
              <a:off x="7419519" y="167840"/>
              <a:ext cx="464184" cy="290195"/>
            </a:xfrm>
            <a:custGeom>
              <a:avLst/>
              <a:gdLst/>
              <a:ahLst/>
              <a:cxnLst/>
              <a:rect l="l" t="t" r="r" b="b"/>
              <a:pathLst>
                <a:path w="464185" h="290194">
                  <a:moveTo>
                    <a:pt x="463715" y="0"/>
                  </a:moveTo>
                  <a:lnTo>
                    <a:pt x="456222" y="0"/>
                  </a:lnTo>
                  <a:lnTo>
                    <a:pt x="456222" y="7505"/>
                  </a:lnTo>
                  <a:lnTo>
                    <a:pt x="451231" y="56591"/>
                  </a:lnTo>
                  <a:lnTo>
                    <a:pt x="438073" y="102793"/>
                  </a:lnTo>
                  <a:lnTo>
                    <a:pt x="417525" y="145389"/>
                  </a:lnTo>
                  <a:lnTo>
                    <a:pt x="390334" y="183591"/>
                  </a:lnTo>
                  <a:lnTo>
                    <a:pt x="357263" y="216662"/>
                  </a:lnTo>
                  <a:lnTo>
                    <a:pt x="319049" y="243852"/>
                  </a:lnTo>
                  <a:lnTo>
                    <a:pt x="276466" y="264401"/>
                  </a:lnTo>
                  <a:lnTo>
                    <a:pt x="230251" y="277558"/>
                  </a:lnTo>
                  <a:lnTo>
                    <a:pt x="181165" y="282549"/>
                  </a:lnTo>
                  <a:lnTo>
                    <a:pt x="181165" y="234137"/>
                  </a:lnTo>
                  <a:lnTo>
                    <a:pt x="181165" y="218744"/>
                  </a:lnTo>
                  <a:lnTo>
                    <a:pt x="137058" y="248602"/>
                  </a:lnTo>
                  <a:lnTo>
                    <a:pt x="96088" y="266928"/>
                  </a:lnTo>
                  <a:lnTo>
                    <a:pt x="52755" y="278307"/>
                  </a:lnTo>
                  <a:lnTo>
                    <a:pt x="7594" y="282549"/>
                  </a:lnTo>
                  <a:lnTo>
                    <a:pt x="7594" y="181076"/>
                  </a:lnTo>
                  <a:lnTo>
                    <a:pt x="53225" y="174104"/>
                  </a:lnTo>
                  <a:lnTo>
                    <a:pt x="94272" y="156260"/>
                  </a:lnTo>
                  <a:lnTo>
                    <a:pt x="129159" y="129120"/>
                  </a:lnTo>
                  <a:lnTo>
                    <a:pt x="156311" y="94234"/>
                  </a:lnTo>
                  <a:lnTo>
                    <a:pt x="174142" y="53174"/>
                  </a:lnTo>
                  <a:lnTo>
                    <a:pt x="181076" y="7505"/>
                  </a:lnTo>
                  <a:lnTo>
                    <a:pt x="282638" y="7505"/>
                  </a:lnTo>
                  <a:lnTo>
                    <a:pt x="278930" y="48971"/>
                  </a:lnTo>
                  <a:lnTo>
                    <a:pt x="269151" y="89179"/>
                  </a:lnTo>
                  <a:lnTo>
                    <a:pt x="252691" y="128841"/>
                  </a:lnTo>
                  <a:lnTo>
                    <a:pt x="230505" y="165379"/>
                  </a:lnTo>
                  <a:lnTo>
                    <a:pt x="230835" y="165252"/>
                  </a:lnTo>
                  <a:lnTo>
                    <a:pt x="230695" y="165481"/>
                  </a:lnTo>
                  <a:lnTo>
                    <a:pt x="223812" y="175107"/>
                  </a:lnTo>
                  <a:lnTo>
                    <a:pt x="234950" y="171259"/>
                  </a:lnTo>
                  <a:lnTo>
                    <a:pt x="258178" y="159905"/>
                  </a:lnTo>
                  <a:lnTo>
                    <a:pt x="274269" y="152044"/>
                  </a:lnTo>
                  <a:lnTo>
                    <a:pt x="307022" y="124485"/>
                  </a:lnTo>
                  <a:lnTo>
                    <a:pt x="332092" y="90157"/>
                  </a:lnTo>
                  <a:lnTo>
                    <a:pt x="348335" y="50647"/>
                  </a:lnTo>
                  <a:lnTo>
                    <a:pt x="354647" y="7505"/>
                  </a:lnTo>
                  <a:lnTo>
                    <a:pt x="456222" y="7505"/>
                  </a:lnTo>
                  <a:lnTo>
                    <a:pt x="456222" y="0"/>
                  </a:lnTo>
                  <a:lnTo>
                    <a:pt x="347154" y="0"/>
                  </a:lnTo>
                  <a:lnTo>
                    <a:pt x="347154" y="3759"/>
                  </a:lnTo>
                  <a:lnTo>
                    <a:pt x="339763" y="53263"/>
                  </a:lnTo>
                  <a:lnTo>
                    <a:pt x="318808" y="97523"/>
                  </a:lnTo>
                  <a:lnTo>
                    <a:pt x="290144" y="129476"/>
                  </a:lnTo>
                  <a:lnTo>
                    <a:pt x="290144" y="3759"/>
                  </a:lnTo>
                  <a:lnTo>
                    <a:pt x="290144" y="1422"/>
                  </a:lnTo>
                  <a:lnTo>
                    <a:pt x="290144" y="0"/>
                  </a:lnTo>
                  <a:lnTo>
                    <a:pt x="287616" y="0"/>
                  </a:lnTo>
                  <a:lnTo>
                    <a:pt x="287616" y="132283"/>
                  </a:lnTo>
                  <a:lnTo>
                    <a:pt x="286143" y="133934"/>
                  </a:lnTo>
                  <a:lnTo>
                    <a:pt x="283883" y="135318"/>
                  </a:lnTo>
                  <a:lnTo>
                    <a:pt x="287616" y="132283"/>
                  </a:lnTo>
                  <a:lnTo>
                    <a:pt x="287616" y="0"/>
                  </a:lnTo>
                  <a:lnTo>
                    <a:pt x="173570" y="0"/>
                  </a:lnTo>
                  <a:lnTo>
                    <a:pt x="173570" y="3759"/>
                  </a:lnTo>
                  <a:lnTo>
                    <a:pt x="167500" y="48856"/>
                  </a:lnTo>
                  <a:lnTo>
                    <a:pt x="150368" y="89420"/>
                  </a:lnTo>
                  <a:lnTo>
                    <a:pt x="123786" y="123799"/>
                  </a:lnTo>
                  <a:lnTo>
                    <a:pt x="89408" y="150368"/>
                  </a:lnTo>
                  <a:lnTo>
                    <a:pt x="48856" y="167513"/>
                  </a:lnTo>
                  <a:lnTo>
                    <a:pt x="3746" y="173583"/>
                  </a:lnTo>
                  <a:lnTo>
                    <a:pt x="0" y="173583"/>
                  </a:lnTo>
                  <a:lnTo>
                    <a:pt x="0" y="290144"/>
                  </a:lnTo>
                  <a:lnTo>
                    <a:pt x="3746" y="290144"/>
                  </a:lnTo>
                  <a:lnTo>
                    <a:pt x="49377" y="286550"/>
                  </a:lnTo>
                  <a:lnTo>
                    <a:pt x="65849" y="282549"/>
                  </a:lnTo>
                  <a:lnTo>
                    <a:pt x="93256" y="275894"/>
                  </a:lnTo>
                  <a:lnTo>
                    <a:pt x="134835" y="258356"/>
                  </a:lnTo>
                  <a:lnTo>
                    <a:pt x="173570" y="234137"/>
                  </a:lnTo>
                  <a:lnTo>
                    <a:pt x="173570" y="290144"/>
                  </a:lnTo>
                  <a:lnTo>
                    <a:pt x="177317" y="290144"/>
                  </a:lnTo>
                  <a:lnTo>
                    <a:pt x="223710" y="286385"/>
                  </a:lnTo>
                  <a:lnTo>
                    <a:pt x="267728" y="275513"/>
                  </a:lnTo>
                  <a:lnTo>
                    <a:pt x="308813" y="258127"/>
                  </a:lnTo>
                  <a:lnTo>
                    <a:pt x="346341" y="234810"/>
                  </a:lnTo>
                  <a:lnTo>
                    <a:pt x="354647" y="227685"/>
                  </a:lnTo>
                  <a:lnTo>
                    <a:pt x="354647" y="281851"/>
                  </a:lnTo>
                  <a:lnTo>
                    <a:pt x="463715" y="281851"/>
                  </a:lnTo>
                  <a:lnTo>
                    <a:pt x="463715" y="3759"/>
                  </a:lnTo>
                  <a:lnTo>
                    <a:pt x="46371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202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" name="Google Shape;137;p18">
            <a:extLst>
              <a:ext uri="{FF2B5EF4-FFF2-40B4-BE49-F238E27FC236}">
                <a16:creationId xmlns:a16="http://schemas.microsoft.com/office/drawing/2014/main" id="{32C74442-7361-9681-0405-38DD6D250B9C}"/>
              </a:ext>
            </a:extLst>
          </p:cNvPr>
          <p:cNvGrpSpPr/>
          <p:nvPr/>
        </p:nvGrpSpPr>
        <p:grpSpPr>
          <a:xfrm>
            <a:off x="757060" y="1711101"/>
            <a:ext cx="2960688" cy="1974437"/>
            <a:chOff x="-2157297" y="-894399"/>
            <a:chExt cx="3850520" cy="2156993"/>
          </a:xfrm>
        </p:grpSpPr>
        <p:sp>
          <p:nvSpPr>
            <p:cNvPr id="4" name="Google Shape;138;p18">
              <a:extLst>
                <a:ext uri="{FF2B5EF4-FFF2-40B4-BE49-F238E27FC236}">
                  <a16:creationId xmlns:a16="http://schemas.microsoft.com/office/drawing/2014/main" id="{905D081F-7D56-F90D-5E6D-793894121489}"/>
                </a:ext>
              </a:extLst>
            </p:cNvPr>
            <p:cNvSpPr txBox="1"/>
            <p:nvPr/>
          </p:nvSpPr>
          <p:spPr>
            <a:xfrm>
              <a:off x="-715477" y="-894399"/>
              <a:ext cx="2408700" cy="7387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r>
                <a:rPr lang="ru" sz="2197" dirty="0">
                  <a:solidFill>
                    <a:srgbClr val="148B72"/>
                  </a:solidFill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Имя</a:t>
              </a:r>
              <a:br>
                <a:rPr lang="ru" sz="2197" b="1" dirty="0">
                  <a:solidFill>
                    <a:srgbClr val="148B72"/>
                  </a:solidFill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</a:br>
              <a:r>
                <a:rPr lang="ru" sz="2197" b="1" dirty="0">
                  <a:solidFill>
                    <a:srgbClr val="148B72"/>
                  </a:solidFill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Фамилия</a:t>
              </a:r>
              <a:endParaRPr sz="2197" b="1" dirty="0">
                <a:solidFill>
                  <a:srgbClr val="148B72"/>
                </a:solidFill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2" name="Google Shape;139;p18">
              <a:extLst>
                <a:ext uri="{FF2B5EF4-FFF2-40B4-BE49-F238E27FC236}">
                  <a16:creationId xmlns:a16="http://schemas.microsoft.com/office/drawing/2014/main" id="{E83D425C-0D07-0154-0135-FE283530DD82}"/>
                </a:ext>
              </a:extLst>
            </p:cNvPr>
            <p:cNvSpPr txBox="1"/>
            <p:nvPr/>
          </p:nvSpPr>
          <p:spPr>
            <a:xfrm>
              <a:off x="-2157297" y="277430"/>
              <a:ext cx="3360600" cy="9851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>
                <a:lnSpc>
                  <a:spcPct val="120007"/>
                </a:lnSpc>
              </a:pPr>
              <a:r>
                <a:rPr lang="ru" sz="1221" b="1" dirty="0"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Роль в команде (при наличии)</a:t>
              </a:r>
              <a:endParaRPr sz="1221" b="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  <a:p>
              <a:pPr>
                <a:lnSpc>
                  <a:spcPct val="120007"/>
                </a:lnSpc>
              </a:pPr>
              <a:endParaRPr sz="122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  <a:p>
              <a:pPr>
                <a:lnSpc>
                  <a:spcPct val="120007"/>
                </a:lnSpc>
              </a:pPr>
              <a:r>
                <a:rPr lang="ru" sz="1221" dirty="0"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Описание образования, опыта</a:t>
              </a:r>
              <a:endParaRPr sz="122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  <a:p>
              <a:pPr>
                <a:lnSpc>
                  <a:spcPct val="120007"/>
                </a:lnSpc>
              </a:pPr>
              <a:r>
                <a:rPr lang="ru" sz="1221" dirty="0"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и успешных кейсов </a:t>
              </a:r>
              <a:endParaRPr sz="122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AE33931C-5E4B-7EEC-633B-9E2A5857F5E0}"/>
              </a:ext>
            </a:extLst>
          </p:cNvPr>
          <p:cNvSpPr/>
          <p:nvPr/>
        </p:nvSpPr>
        <p:spPr>
          <a:xfrm>
            <a:off x="755650" y="1711101"/>
            <a:ext cx="774700" cy="7747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37" name="Прямоугольник: скругленные углы 36">
            <a:extLst>
              <a:ext uri="{FF2B5EF4-FFF2-40B4-BE49-F238E27FC236}">
                <a16:creationId xmlns:a16="http://schemas.microsoft.com/office/drawing/2014/main" id="{AFB68D10-0850-47CA-9294-2710CB1C2472}"/>
              </a:ext>
            </a:extLst>
          </p:cNvPr>
          <p:cNvSpPr/>
          <p:nvPr/>
        </p:nvSpPr>
        <p:spPr>
          <a:xfrm rot="8100000">
            <a:off x="-1604559" y="-296179"/>
            <a:ext cx="2528986" cy="149891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 dirty="0"/>
          </a:p>
        </p:txBody>
      </p: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id="{8B81CDFC-3AF5-436C-BEEF-76C528B1E172}"/>
              </a:ext>
            </a:extLst>
          </p:cNvPr>
          <p:cNvSpPr/>
          <p:nvPr/>
        </p:nvSpPr>
        <p:spPr>
          <a:xfrm>
            <a:off x="7440967" y="5601842"/>
            <a:ext cx="3177998" cy="1168015"/>
          </a:xfrm>
          <a:prstGeom prst="roundRect">
            <a:avLst>
              <a:gd name="adj" fmla="val 8869"/>
            </a:avLst>
          </a:prstGeom>
          <a:noFill/>
          <a:ln w="19050">
            <a:solidFill>
              <a:srgbClr val="148B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grpSp>
        <p:nvGrpSpPr>
          <p:cNvPr id="39" name="Google Shape;137;p18">
            <a:extLst>
              <a:ext uri="{FF2B5EF4-FFF2-40B4-BE49-F238E27FC236}">
                <a16:creationId xmlns:a16="http://schemas.microsoft.com/office/drawing/2014/main" id="{1762A5AE-BD8F-4469-89BC-FD4E4C82530D}"/>
              </a:ext>
            </a:extLst>
          </p:cNvPr>
          <p:cNvGrpSpPr/>
          <p:nvPr/>
        </p:nvGrpSpPr>
        <p:grpSpPr>
          <a:xfrm>
            <a:off x="7658277" y="4651548"/>
            <a:ext cx="2960688" cy="1974437"/>
            <a:chOff x="-2157297" y="-894399"/>
            <a:chExt cx="3850520" cy="2156993"/>
          </a:xfrm>
        </p:grpSpPr>
        <p:sp>
          <p:nvSpPr>
            <p:cNvPr id="40" name="Google Shape;138;p18">
              <a:extLst>
                <a:ext uri="{FF2B5EF4-FFF2-40B4-BE49-F238E27FC236}">
                  <a16:creationId xmlns:a16="http://schemas.microsoft.com/office/drawing/2014/main" id="{550A600D-65CD-455A-AF32-098020ED9423}"/>
                </a:ext>
              </a:extLst>
            </p:cNvPr>
            <p:cNvSpPr txBox="1"/>
            <p:nvPr/>
          </p:nvSpPr>
          <p:spPr>
            <a:xfrm>
              <a:off x="-715477" y="-894399"/>
              <a:ext cx="2408700" cy="7387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r>
                <a:rPr lang="ru" sz="2197" dirty="0">
                  <a:solidFill>
                    <a:srgbClr val="148B72"/>
                  </a:solidFill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Имя</a:t>
              </a:r>
              <a:br>
                <a:rPr lang="ru" sz="2197" b="1" dirty="0">
                  <a:solidFill>
                    <a:srgbClr val="148B72"/>
                  </a:solidFill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</a:br>
              <a:r>
                <a:rPr lang="ru" sz="2197" b="1" dirty="0">
                  <a:solidFill>
                    <a:srgbClr val="148B72"/>
                  </a:solidFill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Фамилия</a:t>
              </a:r>
              <a:endParaRPr sz="2197" b="1" dirty="0">
                <a:solidFill>
                  <a:srgbClr val="148B72"/>
                </a:solidFill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1" name="Google Shape;139;p18">
              <a:extLst>
                <a:ext uri="{FF2B5EF4-FFF2-40B4-BE49-F238E27FC236}">
                  <a16:creationId xmlns:a16="http://schemas.microsoft.com/office/drawing/2014/main" id="{A812C041-C146-4132-9466-2101A70023D5}"/>
                </a:ext>
              </a:extLst>
            </p:cNvPr>
            <p:cNvSpPr txBox="1"/>
            <p:nvPr/>
          </p:nvSpPr>
          <p:spPr>
            <a:xfrm>
              <a:off x="-2157297" y="277430"/>
              <a:ext cx="3360600" cy="9851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>
                <a:lnSpc>
                  <a:spcPct val="120007"/>
                </a:lnSpc>
              </a:pPr>
              <a:r>
                <a:rPr lang="ru" sz="1221" b="1" dirty="0"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Роль в команде (при наличии)</a:t>
              </a:r>
              <a:endParaRPr sz="1221" b="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  <a:p>
              <a:pPr>
                <a:lnSpc>
                  <a:spcPct val="120007"/>
                </a:lnSpc>
              </a:pPr>
              <a:endParaRPr sz="122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  <a:p>
              <a:pPr>
                <a:lnSpc>
                  <a:spcPct val="120007"/>
                </a:lnSpc>
              </a:pPr>
              <a:r>
                <a:rPr lang="ru" sz="1221" dirty="0"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Описание образования, опыта</a:t>
              </a:r>
              <a:endParaRPr sz="122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  <a:p>
              <a:pPr>
                <a:lnSpc>
                  <a:spcPct val="120007"/>
                </a:lnSpc>
              </a:pPr>
              <a:r>
                <a:rPr lang="ru" sz="1221" dirty="0"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и успешных кейсов </a:t>
              </a:r>
              <a:endParaRPr sz="122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42" name="Прямоугольник: скругленные углы 41">
            <a:extLst>
              <a:ext uri="{FF2B5EF4-FFF2-40B4-BE49-F238E27FC236}">
                <a16:creationId xmlns:a16="http://schemas.microsoft.com/office/drawing/2014/main" id="{73BD1C01-B2BA-4B14-8D62-111848C62BFD}"/>
              </a:ext>
            </a:extLst>
          </p:cNvPr>
          <p:cNvSpPr/>
          <p:nvPr/>
        </p:nvSpPr>
        <p:spPr>
          <a:xfrm>
            <a:off x="7656867" y="4651548"/>
            <a:ext cx="774700" cy="7747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id="{21529E1F-97C2-41E5-B152-CEB0136E0EFD}"/>
              </a:ext>
            </a:extLst>
          </p:cNvPr>
          <p:cNvSpPr/>
          <p:nvPr/>
        </p:nvSpPr>
        <p:spPr>
          <a:xfrm>
            <a:off x="3992917" y="5601842"/>
            <a:ext cx="3177998" cy="1168015"/>
          </a:xfrm>
          <a:prstGeom prst="roundRect">
            <a:avLst>
              <a:gd name="adj" fmla="val 8869"/>
            </a:avLst>
          </a:prstGeom>
          <a:noFill/>
          <a:ln w="19050">
            <a:solidFill>
              <a:srgbClr val="148B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grpSp>
        <p:nvGrpSpPr>
          <p:cNvPr id="44" name="Google Shape;137;p18">
            <a:extLst>
              <a:ext uri="{FF2B5EF4-FFF2-40B4-BE49-F238E27FC236}">
                <a16:creationId xmlns:a16="http://schemas.microsoft.com/office/drawing/2014/main" id="{2ADB3DFA-94E6-4F45-A463-EC1982E6C644}"/>
              </a:ext>
            </a:extLst>
          </p:cNvPr>
          <p:cNvGrpSpPr/>
          <p:nvPr/>
        </p:nvGrpSpPr>
        <p:grpSpPr>
          <a:xfrm>
            <a:off x="4210227" y="4651548"/>
            <a:ext cx="2960688" cy="1974437"/>
            <a:chOff x="-2157297" y="-894399"/>
            <a:chExt cx="3850520" cy="2156993"/>
          </a:xfrm>
        </p:grpSpPr>
        <p:sp>
          <p:nvSpPr>
            <p:cNvPr id="45" name="Google Shape;138;p18">
              <a:extLst>
                <a:ext uri="{FF2B5EF4-FFF2-40B4-BE49-F238E27FC236}">
                  <a16:creationId xmlns:a16="http://schemas.microsoft.com/office/drawing/2014/main" id="{24B70651-56CC-4E2F-8E27-2569D865FD96}"/>
                </a:ext>
              </a:extLst>
            </p:cNvPr>
            <p:cNvSpPr txBox="1"/>
            <p:nvPr/>
          </p:nvSpPr>
          <p:spPr>
            <a:xfrm>
              <a:off x="-715477" y="-894399"/>
              <a:ext cx="2408700" cy="7387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r>
                <a:rPr lang="ru" sz="2197" dirty="0">
                  <a:solidFill>
                    <a:srgbClr val="148B72"/>
                  </a:solidFill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Имя</a:t>
              </a:r>
              <a:br>
                <a:rPr lang="ru" sz="2197" b="1" dirty="0">
                  <a:solidFill>
                    <a:srgbClr val="148B72"/>
                  </a:solidFill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</a:br>
              <a:r>
                <a:rPr lang="ru" sz="2197" b="1" dirty="0">
                  <a:solidFill>
                    <a:srgbClr val="148B72"/>
                  </a:solidFill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Фамилия</a:t>
              </a:r>
              <a:endParaRPr sz="2197" b="1" dirty="0">
                <a:solidFill>
                  <a:srgbClr val="148B72"/>
                </a:solidFill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6" name="Google Shape;139;p18">
              <a:extLst>
                <a:ext uri="{FF2B5EF4-FFF2-40B4-BE49-F238E27FC236}">
                  <a16:creationId xmlns:a16="http://schemas.microsoft.com/office/drawing/2014/main" id="{B033DB1B-526A-4C37-9692-C93F1AC8AD2E}"/>
                </a:ext>
              </a:extLst>
            </p:cNvPr>
            <p:cNvSpPr txBox="1"/>
            <p:nvPr/>
          </p:nvSpPr>
          <p:spPr>
            <a:xfrm>
              <a:off x="-2157297" y="277430"/>
              <a:ext cx="3360600" cy="9851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>
                <a:lnSpc>
                  <a:spcPct val="120007"/>
                </a:lnSpc>
              </a:pPr>
              <a:r>
                <a:rPr lang="ru" sz="1221" b="1" dirty="0"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Роль в команде (при наличии)</a:t>
              </a:r>
              <a:endParaRPr sz="1221" b="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  <a:p>
              <a:pPr>
                <a:lnSpc>
                  <a:spcPct val="120007"/>
                </a:lnSpc>
              </a:pPr>
              <a:endParaRPr sz="122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  <a:p>
              <a:pPr>
                <a:lnSpc>
                  <a:spcPct val="120007"/>
                </a:lnSpc>
              </a:pPr>
              <a:r>
                <a:rPr lang="ru" sz="1221" dirty="0"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Описание образования, опыта</a:t>
              </a:r>
              <a:endParaRPr sz="122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  <a:p>
              <a:pPr>
                <a:lnSpc>
                  <a:spcPct val="120007"/>
                </a:lnSpc>
              </a:pPr>
              <a:r>
                <a:rPr lang="ru" sz="1221" dirty="0"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и успешных кейсов </a:t>
              </a:r>
              <a:endParaRPr sz="122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47" name="Прямоугольник: скругленные углы 46">
            <a:extLst>
              <a:ext uri="{FF2B5EF4-FFF2-40B4-BE49-F238E27FC236}">
                <a16:creationId xmlns:a16="http://schemas.microsoft.com/office/drawing/2014/main" id="{193AE702-0A37-45B6-B4EE-D839F9BCB5EE}"/>
              </a:ext>
            </a:extLst>
          </p:cNvPr>
          <p:cNvSpPr/>
          <p:nvPr/>
        </p:nvSpPr>
        <p:spPr>
          <a:xfrm>
            <a:off x="4208817" y="4651548"/>
            <a:ext cx="774700" cy="7747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48" name="Прямоугольник: скругленные углы 47">
            <a:extLst>
              <a:ext uri="{FF2B5EF4-FFF2-40B4-BE49-F238E27FC236}">
                <a16:creationId xmlns:a16="http://schemas.microsoft.com/office/drawing/2014/main" id="{3A5CE16D-3600-4A0A-BF6E-27E182787B10}"/>
              </a:ext>
            </a:extLst>
          </p:cNvPr>
          <p:cNvSpPr/>
          <p:nvPr/>
        </p:nvSpPr>
        <p:spPr>
          <a:xfrm>
            <a:off x="538340" y="5601842"/>
            <a:ext cx="3177998" cy="1168015"/>
          </a:xfrm>
          <a:prstGeom prst="roundRect">
            <a:avLst>
              <a:gd name="adj" fmla="val 8869"/>
            </a:avLst>
          </a:prstGeom>
          <a:noFill/>
          <a:ln w="19050">
            <a:solidFill>
              <a:srgbClr val="148B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grpSp>
        <p:nvGrpSpPr>
          <p:cNvPr id="49" name="Google Shape;137;p18">
            <a:extLst>
              <a:ext uri="{FF2B5EF4-FFF2-40B4-BE49-F238E27FC236}">
                <a16:creationId xmlns:a16="http://schemas.microsoft.com/office/drawing/2014/main" id="{94DE6311-7DD7-48E5-A11B-5EE62ECA203A}"/>
              </a:ext>
            </a:extLst>
          </p:cNvPr>
          <p:cNvGrpSpPr/>
          <p:nvPr/>
        </p:nvGrpSpPr>
        <p:grpSpPr>
          <a:xfrm>
            <a:off x="755650" y="4651548"/>
            <a:ext cx="2960688" cy="1974437"/>
            <a:chOff x="-2157297" y="-894399"/>
            <a:chExt cx="3850520" cy="2156993"/>
          </a:xfrm>
        </p:grpSpPr>
        <p:sp>
          <p:nvSpPr>
            <p:cNvPr id="50" name="Google Shape;138;p18">
              <a:extLst>
                <a:ext uri="{FF2B5EF4-FFF2-40B4-BE49-F238E27FC236}">
                  <a16:creationId xmlns:a16="http://schemas.microsoft.com/office/drawing/2014/main" id="{8403D35B-05F6-45F2-AAD2-407AB75C2AF5}"/>
                </a:ext>
              </a:extLst>
            </p:cNvPr>
            <p:cNvSpPr txBox="1"/>
            <p:nvPr/>
          </p:nvSpPr>
          <p:spPr>
            <a:xfrm>
              <a:off x="-715477" y="-894399"/>
              <a:ext cx="2408700" cy="7387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r>
                <a:rPr lang="ru" sz="2197" dirty="0">
                  <a:solidFill>
                    <a:srgbClr val="148B72"/>
                  </a:solidFill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Имя</a:t>
              </a:r>
              <a:br>
                <a:rPr lang="ru" sz="2197" b="1" dirty="0">
                  <a:solidFill>
                    <a:srgbClr val="148B72"/>
                  </a:solidFill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</a:br>
              <a:r>
                <a:rPr lang="ru" sz="2197" b="1" dirty="0">
                  <a:solidFill>
                    <a:srgbClr val="148B72"/>
                  </a:solidFill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Фамилия</a:t>
              </a:r>
              <a:endParaRPr sz="2197" b="1" dirty="0">
                <a:solidFill>
                  <a:srgbClr val="148B72"/>
                </a:solidFill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1" name="Google Shape;139;p18">
              <a:extLst>
                <a:ext uri="{FF2B5EF4-FFF2-40B4-BE49-F238E27FC236}">
                  <a16:creationId xmlns:a16="http://schemas.microsoft.com/office/drawing/2014/main" id="{DAC4D1DF-7848-4AEF-85A8-ADA7A44C4547}"/>
                </a:ext>
              </a:extLst>
            </p:cNvPr>
            <p:cNvSpPr txBox="1"/>
            <p:nvPr/>
          </p:nvSpPr>
          <p:spPr>
            <a:xfrm>
              <a:off x="-2157297" y="277430"/>
              <a:ext cx="3360600" cy="9851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>
                <a:lnSpc>
                  <a:spcPct val="120007"/>
                </a:lnSpc>
              </a:pPr>
              <a:r>
                <a:rPr lang="ru" sz="1221" b="1" dirty="0"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Роль в команде (при наличии)</a:t>
              </a:r>
              <a:endParaRPr sz="1221" b="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  <a:p>
              <a:pPr>
                <a:lnSpc>
                  <a:spcPct val="120007"/>
                </a:lnSpc>
              </a:pPr>
              <a:endParaRPr sz="122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  <a:p>
              <a:pPr>
                <a:lnSpc>
                  <a:spcPct val="120007"/>
                </a:lnSpc>
              </a:pPr>
              <a:r>
                <a:rPr lang="ru" sz="1221" dirty="0"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Описание образования, опыта</a:t>
              </a:r>
              <a:endParaRPr sz="122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  <a:p>
              <a:pPr>
                <a:lnSpc>
                  <a:spcPct val="120007"/>
                </a:lnSpc>
              </a:pPr>
              <a:r>
                <a:rPr lang="ru" sz="1221" dirty="0">
                  <a:latin typeface="Century Gothic" panose="020B0502020202020204" pitchFamily="34" charset="0"/>
                  <a:ea typeface="Montserrat"/>
                  <a:cs typeface="Montserrat"/>
                  <a:sym typeface="Montserrat"/>
                </a:rPr>
                <a:t>и успешных кейсов </a:t>
              </a:r>
              <a:endParaRPr sz="1221" dirty="0">
                <a:latin typeface="Century Gothic" panose="020B0502020202020204" pitchFamily="34" charset="0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52" name="Прямоугольник: скругленные углы 51">
            <a:extLst>
              <a:ext uri="{FF2B5EF4-FFF2-40B4-BE49-F238E27FC236}">
                <a16:creationId xmlns:a16="http://schemas.microsoft.com/office/drawing/2014/main" id="{2C5347D3-F79A-4B68-9BBF-C8A349FC132F}"/>
              </a:ext>
            </a:extLst>
          </p:cNvPr>
          <p:cNvSpPr/>
          <p:nvPr/>
        </p:nvSpPr>
        <p:spPr>
          <a:xfrm>
            <a:off x="754240" y="4651548"/>
            <a:ext cx="774700" cy="7747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927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object 2"/>
          <p:cNvSpPr txBox="1">
            <a:spLocks/>
          </p:cNvSpPr>
          <p:nvPr/>
        </p:nvSpPr>
        <p:spPr>
          <a:xfrm>
            <a:off x="752011" y="409070"/>
            <a:ext cx="8177350" cy="467017"/>
          </a:xfrm>
          <a:prstGeom prst="rect">
            <a:avLst/>
          </a:prstGeom>
        </p:spPr>
        <p:txBody>
          <a:bodyPr vert="horz" wrap="square" lIns="0" tIns="13999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000" algn="l">
              <a:lnSpc>
                <a:spcPct val="100000"/>
              </a:lnSpc>
              <a:spcBef>
                <a:spcPts val="110"/>
              </a:spcBef>
            </a:pPr>
            <a:r>
              <a:rPr lang="ru-RU" sz="2943" b="1" spc="-5" dirty="0">
                <a:latin typeface="Century Gothic" panose="020B0502020202020204" pitchFamily="34" charset="0"/>
              </a:rPr>
              <a:t>Технология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5F6CE3BC-FA53-16C4-4D71-6F11E431668C}"/>
              </a:ext>
            </a:extLst>
          </p:cNvPr>
          <p:cNvGrpSpPr/>
          <p:nvPr/>
        </p:nvGrpSpPr>
        <p:grpSpPr>
          <a:xfrm>
            <a:off x="9344622" y="315261"/>
            <a:ext cx="1372591" cy="285417"/>
            <a:chOff x="7419519" y="167840"/>
            <a:chExt cx="1462048" cy="304019"/>
          </a:xfrm>
        </p:grpSpPr>
        <p:pic>
          <p:nvPicPr>
            <p:cNvPr id="6" name="object 3">
              <a:extLst>
                <a:ext uri="{FF2B5EF4-FFF2-40B4-BE49-F238E27FC236}">
                  <a16:creationId xmlns:a16="http://schemas.microsoft.com/office/drawing/2014/main" id="{479C21EF-EA2E-CA29-4BCA-78B789798B81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99705" y="171488"/>
              <a:ext cx="881862" cy="300371"/>
            </a:xfrm>
            <a:prstGeom prst="rect">
              <a:avLst/>
            </a:prstGeom>
          </p:spPr>
        </p:pic>
        <p:sp>
          <p:nvSpPr>
            <p:cNvPr id="7" name="object 4">
              <a:extLst>
                <a:ext uri="{FF2B5EF4-FFF2-40B4-BE49-F238E27FC236}">
                  <a16:creationId xmlns:a16="http://schemas.microsoft.com/office/drawing/2014/main" id="{2AE52B9A-FDB5-2007-AD61-EA86605CD703}"/>
                </a:ext>
              </a:extLst>
            </p:cNvPr>
            <p:cNvSpPr/>
            <p:nvPr/>
          </p:nvSpPr>
          <p:spPr>
            <a:xfrm>
              <a:off x="7419519" y="167840"/>
              <a:ext cx="464184" cy="290195"/>
            </a:xfrm>
            <a:custGeom>
              <a:avLst/>
              <a:gdLst/>
              <a:ahLst/>
              <a:cxnLst/>
              <a:rect l="l" t="t" r="r" b="b"/>
              <a:pathLst>
                <a:path w="464185" h="290194">
                  <a:moveTo>
                    <a:pt x="463715" y="0"/>
                  </a:moveTo>
                  <a:lnTo>
                    <a:pt x="456222" y="0"/>
                  </a:lnTo>
                  <a:lnTo>
                    <a:pt x="456222" y="7505"/>
                  </a:lnTo>
                  <a:lnTo>
                    <a:pt x="451231" y="56591"/>
                  </a:lnTo>
                  <a:lnTo>
                    <a:pt x="438073" y="102793"/>
                  </a:lnTo>
                  <a:lnTo>
                    <a:pt x="417525" y="145389"/>
                  </a:lnTo>
                  <a:lnTo>
                    <a:pt x="390334" y="183591"/>
                  </a:lnTo>
                  <a:lnTo>
                    <a:pt x="357263" y="216662"/>
                  </a:lnTo>
                  <a:lnTo>
                    <a:pt x="319049" y="243852"/>
                  </a:lnTo>
                  <a:lnTo>
                    <a:pt x="276466" y="264401"/>
                  </a:lnTo>
                  <a:lnTo>
                    <a:pt x="230251" y="277558"/>
                  </a:lnTo>
                  <a:lnTo>
                    <a:pt x="181165" y="282549"/>
                  </a:lnTo>
                  <a:lnTo>
                    <a:pt x="181165" y="234137"/>
                  </a:lnTo>
                  <a:lnTo>
                    <a:pt x="181165" y="218744"/>
                  </a:lnTo>
                  <a:lnTo>
                    <a:pt x="137058" y="248602"/>
                  </a:lnTo>
                  <a:lnTo>
                    <a:pt x="96088" y="266928"/>
                  </a:lnTo>
                  <a:lnTo>
                    <a:pt x="52755" y="278307"/>
                  </a:lnTo>
                  <a:lnTo>
                    <a:pt x="7594" y="282549"/>
                  </a:lnTo>
                  <a:lnTo>
                    <a:pt x="7594" y="181076"/>
                  </a:lnTo>
                  <a:lnTo>
                    <a:pt x="53225" y="174104"/>
                  </a:lnTo>
                  <a:lnTo>
                    <a:pt x="94272" y="156260"/>
                  </a:lnTo>
                  <a:lnTo>
                    <a:pt x="129159" y="129120"/>
                  </a:lnTo>
                  <a:lnTo>
                    <a:pt x="156311" y="94234"/>
                  </a:lnTo>
                  <a:lnTo>
                    <a:pt x="174142" y="53174"/>
                  </a:lnTo>
                  <a:lnTo>
                    <a:pt x="181076" y="7505"/>
                  </a:lnTo>
                  <a:lnTo>
                    <a:pt x="282638" y="7505"/>
                  </a:lnTo>
                  <a:lnTo>
                    <a:pt x="278930" y="48971"/>
                  </a:lnTo>
                  <a:lnTo>
                    <a:pt x="269151" y="89179"/>
                  </a:lnTo>
                  <a:lnTo>
                    <a:pt x="252691" y="128841"/>
                  </a:lnTo>
                  <a:lnTo>
                    <a:pt x="230505" y="165379"/>
                  </a:lnTo>
                  <a:lnTo>
                    <a:pt x="230835" y="165252"/>
                  </a:lnTo>
                  <a:lnTo>
                    <a:pt x="230695" y="165481"/>
                  </a:lnTo>
                  <a:lnTo>
                    <a:pt x="223812" y="175107"/>
                  </a:lnTo>
                  <a:lnTo>
                    <a:pt x="234950" y="171259"/>
                  </a:lnTo>
                  <a:lnTo>
                    <a:pt x="258178" y="159905"/>
                  </a:lnTo>
                  <a:lnTo>
                    <a:pt x="274269" y="152044"/>
                  </a:lnTo>
                  <a:lnTo>
                    <a:pt x="307022" y="124485"/>
                  </a:lnTo>
                  <a:lnTo>
                    <a:pt x="332092" y="90157"/>
                  </a:lnTo>
                  <a:lnTo>
                    <a:pt x="348335" y="50647"/>
                  </a:lnTo>
                  <a:lnTo>
                    <a:pt x="354647" y="7505"/>
                  </a:lnTo>
                  <a:lnTo>
                    <a:pt x="456222" y="7505"/>
                  </a:lnTo>
                  <a:lnTo>
                    <a:pt x="456222" y="0"/>
                  </a:lnTo>
                  <a:lnTo>
                    <a:pt x="347154" y="0"/>
                  </a:lnTo>
                  <a:lnTo>
                    <a:pt x="347154" y="3759"/>
                  </a:lnTo>
                  <a:lnTo>
                    <a:pt x="339763" y="53263"/>
                  </a:lnTo>
                  <a:lnTo>
                    <a:pt x="318808" y="97523"/>
                  </a:lnTo>
                  <a:lnTo>
                    <a:pt x="290144" y="129476"/>
                  </a:lnTo>
                  <a:lnTo>
                    <a:pt x="290144" y="3759"/>
                  </a:lnTo>
                  <a:lnTo>
                    <a:pt x="290144" y="1422"/>
                  </a:lnTo>
                  <a:lnTo>
                    <a:pt x="290144" y="0"/>
                  </a:lnTo>
                  <a:lnTo>
                    <a:pt x="287616" y="0"/>
                  </a:lnTo>
                  <a:lnTo>
                    <a:pt x="287616" y="132283"/>
                  </a:lnTo>
                  <a:lnTo>
                    <a:pt x="286143" y="133934"/>
                  </a:lnTo>
                  <a:lnTo>
                    <a:pt x="283883" y="135318"/>
                  </a:lnTo>
                  <a:lnTo>
                    <a:pt x="287616" y="132283"/>
                  </a:lnTo>
                  <a:lnTo>
                    <a:pt x="287616" y="0"/>
                  </a:lnTo>
                  <a:lnTo>
                    <a:pt x="173570" y="0"/>
                  </a:lnTo>
                  <a:lnTo>
                    <a:pt x="173570" y="3759"/>
                  </a:lnTo>
                  <a:lnTo>
                    <a:pt x="167500" y="48856"/>
                  </a:lnTo>
                  <a:lnTo>
                    <a:pt x="150368" y="89420"/>
                  </a:lnTo>
                  <a:lnTo>
                    <a:pt x="123786" y="123799"/>
                  </a:lnTo>
                  <a:lnTo>
                    <a:pt x="89408" y="150368"/>
                  </a:lnTo>
                  <a:lnTo>
                    <a:pt x="48856" y="167513"/>
                  </a:lnTo>
                  <a:lnTo>
                    <a:pt x="3746" y="173583"/>
                  </a:lnTo>
                  <a:lnTo>
                    <a:pt x="0" y="173583"/>
                  </a:lnTo>
                  <a:lnTo>
                    <a:pt x="0" y="290144"/>
                  </a:lnTo>
                  <a:lnTo>
                    <a:pt x="3746" y="290144"/>
                  </a:lnTo>
                  <a:lnTo>
                    <a:pt x="49377" y="286550"/>
                  </a:lnTo>
                  <a:lnTo>
                    <a:pt x="65849" y="282549"/>
                  </a:lnTo>
                  <a:lnTo>
                    <a:pt x="93256" y="275894"/>
                  </a:lnTo>
                  <a:lnTo>
                    <a:pt x="134835" y="258356"/>
                  </a:lnTo>
                  <a:lnTo>
                    <a:pt x="173570" y="234137"/>
                  </a:lnTo>
                  <a:lnTo>
                    <a:pt x="173570" y="290144"/>
                  </a:lnTo>
                  <a:lnTo>
                    <a:pt x="177317" y="290144"/>
                  </a:lnTo>
                  <a:lnTo>
                    <a:pt x="223710" y="286385"/>
                  </a:lnTo>
                  <a:lnTo>
                    <a:pt x="267728" y="275513"/>
                  </a:lnTo>
                  <a:lnTo>
                    <a:pt x="308813" y="258127"/>
                  </a:lnTo>
                  <a:lnTo>
                    <a:pt x="346341" y="234810"/>
                  </a:lnTo>
                  <a:lnTo>
                    <a:pt x="354647" y="227685"/>
                  </a:lnTo>
                  <a:lnTo>
                    <a:pt x="354647" y="281851"/>
                  </a:lnTo>
                  <a:lnTo>
                    <a:pt x="463715" y="281851"/>
                  </a:lnTo>
                  <a:lnTo>
                    <a:pt x="463715" y="3759"/>
                  </a:lnTo>
                  <a:lnTo>
                    <a:pt x="46371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202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8FACDE9D-3648-4339-B246-F94C5230F6E3}"/>
              </a:ext>
            </a:extLst>
          </p:cNvPr>
          <p:cNvSpPr/>
          <p:nvPr/>
        </p:nvSpPr>
        <p:spPr>
          <a:xfrm rot="8100000">
            <a:off x="-1604559" y="-296179"/>
            <a:ext cx="2528986" cy="149891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 dirty="0"/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3EA52715-E3E3-419D-B38E-492AC129E909}"/>
              </a:ext>
            </a:extLst>
          </p:cNvPr>
          <p:cNvSpPr/>
          <p:nvPr/>
        </p:nvSpPr>
        <p:spPr>
          <a:xfrm>
            <a:off x="539750" y="1882374"/>
            <a:ext cx="4883150" cy="2282249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40541814-C7F8-4BBE-9CA0-45060375E092}"/>
              </a:ext>
            </a:extLst>
          </p:cNvPr>
          <p:cNvSpPr/>
          <p:nvPr/>
        </p:nvSpPr>
        <p:spPr>
          <a:xfrm>
            <a:off x="539750" y="1389047"/>
            <a:ext cx="4326187" cy="432000"/>
          </a:xfrm>
          <a:prstGeom prst="roundRect">
            <a:avLst>
              <a:gd name="adj" fmla="val 19728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DFB2193-7A32-4D1B-9049-5C75AB4C9282}"/>
              </a:ext>
            </a:extLst>
          </p:cNvPr>
          <p:cNvSpPr txBox="1"/>
          <p:nvPr/>
        </p:nvSpPr>
        <p:spPr>
          <a:xfrm>
            <a:off x="674086" y="1447901"/>
            <a:ext cx="4621814" cy="285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Технологические особенности продукта</a:t>
            </a: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3DBECAD1-6BB1-4562-847E-0B83E99B7B9E}"/>
              </a:ext>
            </a:extLst>
          </p:cNvPr>
          <p:cNvSpPr/>
          <p:nvPr/>
        </p:nvSpPr>
        <p:spPr>
          <a:xfrm>
            <a:off x="539750" y="4886565"/>
            <a:ext cx="4883150" cy="2282249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759CF48E-2CB0-47B2-9E02-9A21129C3F81}"/>
              </a:ext>
            </a:extLst>
          </p:cNvPr>
          <p:cNvSpPr/>
          <p:nvPr/>
        </p:nvSpPr>
        <p:spPr>
          <a:xfrm>
            <a:off x="539750" y="4393238"/>
            <a:ext cx="4326187" cy="432000"/>
          </a:xfrm>
          <a:prstGeom prst="roundRect">
            <a:avLst>
              <a:gd name="adj" fmla="val 19728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570795B-ED6E-41DB-B5AD-9E448C180670}"/>
              </a:ext>
            </a:extLst>
          </p:cNvPr>
          <p:cNvSpPr txBox="1"/>
          <p:nvPr/>
        </p:nvSpPr>
        <p:spPr>
          <a:xfrm>
            <a:off x="674086" y="4451658"/>
            <a:ext cx="3910614" cy="285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Уникальность технологии и ее преимущества</a:t>
            </a:r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1090D879-D9A6-4129-995F-355059299A28}"/>
              </a:ext>
            </a:extLst>
          </p:cNvPr>
          <p:cNvSpPr/>
          <p:nvPr/>
        </p:nvSpPr>
        <p:spPr>
          <a:xfrm>
            <a:off x="5724525" y="1870736"/>
            <a:ext cx="4883150" cy="2282249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65AD1308-D51B-48AD-B48A-2BDA162E2139}"/>
              </a:ext>
            </a:extLst>
          </p:cNvPr>
          <p:cNvSpPr/>
          <p:nvPr/>
        </p:nvSpPr>
        <p:spPr>
          <a:xfrm>
            <a:off x="5724525" y="1377409"/>
            <a:ext cx="4326187" cy="432000"/>
          </a:xfrm>
          <a:prstGeom prst="roundRect">
            <a:avLst>
              <a:gd name="adj" fmla="val 19728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3A357FD-3ADC-426C-B263-99504F362917}"/>
              </a:ext>
            </a:extLst>
          </p:cNvPr>
          <p:cNvSpPr txBox="1"/>
          <p:nvPr/>
        </p:nvSpPr>
        <p:spPr>
          <a:xfrm>
            <a:off x="5858861" y="1445290"/>
            <a:ext cx="420455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Конкуренты, обладающие смежной технологией</a:t>
            </a:r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8AC7572A-1490-4504-8CD2-AC49ECCD0584}"/>
              </a:ext>
            </a:extLst>
          </p:cNvPr>
          <p:cNvSpPr/>
          <p:nvPr/>
        </p:nvSpPr>
        <p:spPr>
          <a:xfrm>
            <a:off x="5737225" y="4868355"/>
            <a:ext cx="4883150" cy="2282249"/>
          </a:xfrm>
          <a:prstGeom prst="roundRect">
            <a:avLst>
              <a:gd name="adj" fmla="val 1146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29">
              <a:latin typeface="Century Gothic" panose="020B0502020202020204" pitchFamily="34" charset="0"/>
            </a:endParaRPr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id="{F882CC51-E2EB-4E39-93E5-1007B5446F7D}"/>
              </a:ext>
            </a:extLst>
          </p:cNvPr>
          <p:cNvSpPr/>
          <p:nvPr/>
        </p:nvSpPr>
        <p:spPr>
          <a:xfrm>
            <a:off x="5737225" y="4375028"/>
            <a:ext cx="4326187" cy="432000"/>
          </a:xfrm>
          <a:prstGeom prst="roundRect">
            <a:avLst>
              <a:gd name="adj" fmla="val 19728"/>
            </a:avLst>
          </a:prstGeom>
          <a:gradFill flip="none" rotWithShape="1">
            <a:gsLst>
              <a:gs pos="0">
                <a:srgbClr val="34C6A7"/>
              </a:gs>
              <a:gs pos="50000">
                <a:srgbClr val="148B72"/>
              </a:gs>
              <a:gs pos="100000">
                <a:srgbClr val="00403A"/>
              </a:gs>
            </a:gsLst>
            <a:lin ang="12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76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545FD46-9427-43B8-A68A-E300402D0738}"/>
              </a:ext>
            </a:extLst>
          </p:cNvPr>
          <p:cNvSpPr txBox="1"/>
          <p:nvPr/>
        </p:nvSpPr>
        <p:spPr>
          <a:xfrm>
            <a:off x="5871561" y="4441237"/>
            <a:ext cx="430431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ts val="1100"/>
              <a:tabLst/>
              <a:defRPr/>
            </a:pPr>
            <a:r>
              <a:rPr kumimoji="0" lang="ru-RU" sz="12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ontserrat"/>
                <a:cs typeface="Montserrat"/>
              </a:rPr>
              <a:t>Интеллектуальная собственность</a:t>
            </a: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BB071A84-E8BF-4B6A-9E59-B2152E036C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67084" y="6103307"/>
            <a:ext cx="1042875" cy="1137682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03DA7C6C-FD51-4210-984F-2721314326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265901" y="4396643"/>
            <a:ext cx="341774" cy="366185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DDFFCA88-7698-4A8B-8C92-AB94C07239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55963" y="4398952"/>
            <a:ext cx="428621" cy="408076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245315FB-EEEB-48BE-85CA-1D73476A190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175875" y="1359897"/>
            <a:ext cx="397895" cy="432000"/>
          </a:xfrm>
          <a:prstGeom prst="rect">
            <a:avLst/>
          </a:prstGeom>
        </p:spPr>
      </p:pic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6D411B1A-91E3-45F0-9D65-0C0262A799A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991100" y="1395004"/>
            <a:ext cx="399785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4885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3849</TotalTime>
  <Words>1126</Words>
  <Application>Microsoft Office PowerPoint</Application>
  <PresentationFormat>Произвольный</PresentationFormat>
  <Paragraphs>182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TT Firs Neue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Шалдёнков Александр Вадимович</dc:creator>
  <cp:lastModifiedBy>Осанова Мария Сергеевна</cp:lastModifiedBy>
  <cp:revision>406</cp:revision>
  <cp:lastPrinted>2023-02-28T12:38:41Z</cp:lastPrinted>
  <dcterms:created xsi:type="dcterms:W3CDTF">2023-02-10T07:33:54Z</dcterms:created>
  <dcterms:modified xsi:type="dcterms:W3CDTF">2023-06-23T09:38:54Z</dcterms:modified>
</cp:coreProperties>
</file>